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9" r:id="rId4"/>
    <p:sldId id="258" r:id="rId5"/>
    <p:sldId id="259" r:id="rId6"/>
    <p:sldId id="260" r:id="rId7"/>
    <p:sldId id="261" r:id="rId8"/>
    <p:sldId id="262" r:id="rId9"/>
    <p:sldId id="263" r:id="rId10"/>
    <p:sldId id="264" r:id="rId11"/>
    <p:sldId id="265" r:id="rId12"/>
    <p:sldId id="280" r:id="rId13"/>
    <p:sldId id="266" r:id="rId14"/>
    <p:sldId id="267" r:id="rId15"/>
    <p:sldId id="268" r:id="rId16"/>
    <p:sldId id="269" r:id="rId17"/>
    <p:sldId id="270" r:id="rId18"/>
    <p:sldId id="271" r:id="rId19"/>
    <p:sldId id="272" r:id="rId20"/>
    <p:sldId id="273" r:id="rId21"/>
    <p:sldId id="274" r:id="rId22"/>
    <p:sldId id="275" r:id="rId23"/>
    <p:sldId id="277" r:id="rId24"/>
    <p:sldId id="278" r:id="rId25"/>
    <p:sldId id="276"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8751" t="35625" r="39377" b="12600"/>
          <a:stretch/>
        </p:blipFill>
        <p:spPr bwMode="auto">
          <a:xfrm>
            <a:off x="1619672" y="260648"/>
            <a:ext cx="4809593" cy="6401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2548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2">
                    <a:lumMod val="75000"/>
                  </a:schemeClr>
                </a:solidFill>
              </a:rPr>
              <a:t>Özel Öğretim </a:t>
            </a:r>
            <a:r>
              <a:rPr lang="tr-TR" dirty="0" smtClean="0">
                <a:solidFill>
                  <a:schemeClr val="accent2">
                    <a:lumMod val="75000"/>
                  </a:schemeClr>
                </a:solidFill>
              </a:rPr>
              <a:t>Kurumlarına Tercih</a:t>
            </a:r>
            <a:endParaRPr lang="tr-TR" dirty="0">
              <a:solidFill>
                <a:schemeClr val="accent2">
                  <a:lumMod val="75000"/>
                </a:schemeClr>
              </a:solidFill>
            </a:endParaRPr>
          </a:p>
        </p:txBody>
      </p:sp>
      <p:sp>
        <p:nvSpPr>
          <p:cNvPr id="3" name="İçerik Yer Tutucusu 2"/>
          <p:cNvSpPr>
            <a:spLocks noGrp="1"/>
          </p:cNvSpPr>
          <p:nvPr>
            <p:ph idx="1"/>
          </p:nvPr>
        </p:nvSpPr>
        <p:spPr/>
        <p:txBody>
          <a:bodyPr/>
          <a:lstStyle/>
          <a:p>
            <a:r>
              <a:rPr lang="tr-TR" dirty="0"/>
              <a:t>Özel Öğretim Kurumları Genel Müdürlüğüne bağlı özel ortaöğretim kurumları, Merkezî Sınav Puanı esas alınarak kendi yönetmeliklerine göre öğrenci alabilecektir. </a:t>
            </a:r>
            <a:endParaRPr lang="tr-TR" dirty="0" smtClean="0"/>
          </a:p>
          <a:p>
            <a:endParaRPr lang="tr-TR" dirty="0"/>
          </a:p>
          <a:p>
            <a:r>
              <a:rPr lang="tr-TR" dirty="0" smtClean="0"/>
              <a:t>2018/2019 </a:t>
            </a:r>
            <a:r>
              <a:rPr lang="tr-TR" dirty="0" err="1"/>
              <a:t>eğitimöğretim</a:t>
            </a:r>
            <a:r>
              <a:rPr lang="tr-TR" dirty="0"/>
              <a:t> yılı için özel okul kayıt işlemleri, 27 Haziran-13 Temmuz 2018 tarihleri arasında yapılabilecektir.</a:t>
            </a:r>
          </a:p>
          <a:p>
            <a:endParaRPr lang="tr-TR" dirty="0"/>
          </a:p>
        </p:txBody>
      </p:sp>
    </p:spTree>
    <p:extLst>
      <p:ext uri="{BB962C8B-B14F-4D97-AF65-F5344CB8AC3E}">
        <p14:creationId xmlns:p14="http://schemas.microsoft.com/office/powerpoint/2010/main" val="594618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332656"/>
            <a:ext cx="8229600" cy="5721499"/>
          </a:xfrm>
        </p:spPr>
        <p:txBody>
          <a:bodyPr>
            <a:normAutofit fontScale="92500" lnSpcReduction="10000"/>
          </a:bodyPr>
          <a:lstStyle/>
          <a:p>
            <a:pPr marL="0" indent="0">
              <a:buNone/>
            </a:pPr>
            <a:r>
              <a:rPr lang="tr-TR" dirty="0" smtClean="0"/>
              <a:t>    </a:t>
            </a:r>
            <a:r>
              <a:rPr lang="tr-TR" dirty="0" smtClean="0">
                <a:solidFill>
                  <a:schemeClr val="accent2">
                    <a:lumMod val="75000"/>
                  </a:schemeClr>
                </a:solidFill>
              </a:rPr>
              <a:t>Açık Öğretime Kayıt</a:t>
            </a:r>
          </a:p>
          <a:p>
            <a:r>
              <a:rPr lang="tr-TR" dirty="0" smtClean="0"/>
              <a:t>Açık </a:t>
            </a:r>
            <a:r>
              <a:rPr lang="tr-TR" dirty="0"/>
              <a:t>Öğretim Ortaokulu ve Yurtdışından Başvuran Öğrenciler İçin “Tercih Ön Çalışma Formu Ek-2”yi doldurarak yapacaktır.</a:t>
            </a:r>
          </a:p>
          <a:p>
            <a:pPr marL="0" indent="0">
              <a:buNone/>
            </a:pPr>
            <a:r>
              <a:rPr lang="tr-TR" dirty="0"/>
              <a:t> </a:t>
            </a:r>
          </a:p>
          <a:p>
            <a:pPr marL="0" indent="0">
              <a:buNone/>
            </a:pPr>
            <a:r>
              <a:rPr lang="tr-TR" dirty="0" smtClean="0"/>
              <a:t>    </a:t>
            </a:r>
            <a:r>
              <a:rPr lang="tr-TR" dirty="0" smtClean="0">
                <a:solidFill>
                  <a:schemeClr val="accent2">
                    <a:lumMod val="75000"/>
                  </a:schemeClr>
                </a:solidFill>
              </a:rPr>
              <a:t>ENGELLİLER</a:t>
            </a:r>
            <a:endParaRPr lang="tr-TR" dirty="0">
              <a:solidFill>
                <a:schemeClr val="accent2">
                  <a:lumMod val="75000"/>
                </a:schemeClr>
              </a:solidFill>
            </a:endParaRPr>
          </a:p>
          <a:p>
            <a:r>
              <a:rPr lang="tr-TR" dirty="0"/>
              <a:t>her bir şubede iki öğrenciyi geçmeyecek şekilde 10-14 Eylül 2018 tarihlerinde il/ilçe öğrenci yerleştirme ve nakil komisyonu kararı ile yerleştirilecektir</a:t>
            </a:r>
            <a:r>
              <a:rPr lang="tr-TR" dirty="0" smtClean="0"/>
              <a:t>.</a:t>
            </a:r>
          </a:p>
          <a:p>
            <a:endParaRPr lang="tr-TR" dirty="0" smtClean="0"/>
          </a:p>
          <a:p>
            <a:r>
              <a:rPr lang="tr-TR" dirty="0"/>
              <a:t>Öğrencilere sonuç belgesi gönderilmeyecektir.</a:t>
            </a:r>
          </a:p>
          <a:p>
            <a:endParaRPr lang="tr-TR" dirty="0"/>
          </a:p>
          <a:p>
            <a:endParaRPr lang="tr-TR" dirty="0"/>
          </a:p>
        </p:txBody>
      </p:sp>
    </p:spTree>
    <p:extLst>
      <p:ext uri="{BB962C8B-B14F-4D97-AF65-F5344CB8AC3E}">
        <p14:creationId xmlns:p14="http://schemas.microsoft.com/office/powerpoint/2010/main" val="814491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p:nvPr/>
        </p:nvPicPr>
        <p:blipFill rotWithShape="1">
          <a:blip r:embed="rId2"/>
          <a:srcRect l="33069" t="10187" r="34027" b="15714"/>
          <a:stretch/>
        </p:blipFill>
        <p:spPr bwMode="auto">
          <a:xfrm>
            <a:off x="1907704" y="260648"/>
            <a:ext cx="4695041" cy="640871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78363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accent2">
                    <a:lumMod val="75000"/>
                  </a:schemeClr>
                </a:solidFill>
              </a:rPr>
              <a:t>Yerel Yerleştirme </a:t>
            </a:r>
            <a:r>
              <a:rPr lang="tr-TR" dirty="0"/>
              <a:t/>
            </a:r>
            <a:br>
              <a:rPr lang="tr-TR" dirty="0"/>
            </a:br>
            <a:endParaRPr lang="tr-TR" dirty="0"/>
          </a:p>
        </p:txBody>
      </p:sp>
      <p:sp>
        <p:nvSpPr>
          <p:cNvPr id="3" name="İçerik Yer Tutucusu 2"/>
          <p:cNvSpPr>
            <a:spLocks noGrp="1"/>
          </p:cNvSpPr>
          <p:nvPr>
            <p:ph idx="1"/>
          </p:nvPr>
        </p:nvSpPr>
        <p:spPr>
          <a:xfrm>
            <a:off x="457200" y="1052736"/>
            <a:ext cx="8229600" cy="5472608"/>
          </a:xfrm>
        </p:spPr>
        <p:txBody>
          <a:bodyPr>
            <a:normAutofit fontScale="92500" lnSpcReduction="10000"/>
          </a:bodyPr>
          <a:lstStyle/>
          <a:p>
            <a:r>
              <a:rPr lang="tr-TR" dirty="0" smtClean="0"/>
              <a:t> </a:t>
            </a:r>
            <a:r>
              <a:rPr lang="tr-TR" dirty="0"/>
              <a:t>Yerel yerleştirme işlemleri okulların türü, kontenjanı ve konumuna göre </a:t>
            </a:r>
            <a:r>
              <a:rPr lang="tr-TR" dirty="0" smtClean="0"/>
              <a:t>oluşturulan </a:t>
            </a:r>
            <a:r>
              <a:rPr lang="tr-TR" dirty="0"/>
              <a:t>ortaöğretim kayıt alanlarındaki </a:t>
            </a:r>
            <a:r>
              <a:rPr lang="tr-TR" dirty="0" smtClean="0"/>
              <a:t>okullara</a:t>
            </a:r>
          </a:p>
          <a:p>
            <a:r>
              <a:rPr lang="tr-TR" dirty="0" smtClean="0"/>
              <a:t> </a:t>
            </a:r>
            <a:r>
              <a:rPr lang="tr-TR" b="1" dirty="0"/>
              <a:t>öğrencilerin ikamet adresleri, </a:t>
            </a:r>
            <a:endParaRPr lang="tr-TR" b="1" dirty="0" smtClean="0"/>
          </a:p>
          <a:p>
            <a:r>
              <a:rPr lang="tr-TR" b="1" dirty="0" smtClean="0"/>
              <a:t>ortaokullarda </a:t>
            </a:r>
            <a:r>
              <a:rPr lang="tr-TR" b="1" dirty="0" err="1"/>
              <a:t>bulunuşlukları</a:t>
            </a:r>
            <a:r>
              <a:rPr lang="tr-TR" b="1" dirty="0"/>
              <a:t>, </a:t>
            </a:r>
            <a:endParaRPr lang="tr-TR" b="1" dirty="0" smtClean="0"/>
          </a:p>
          <a:p>
            <a:r>
              <a:rPr lang="tr-TR" b="1" dirty="0" smtClean="0"/>
              <a:t>tercih </a:t>
            </a:r>
            <a:r>
              <a:rPr lang="tr-TR" b="1" dirty="0"/>
              <a:t>önceliği, </a:t>
            </a:r>
            <a:endParaRPr lang="tr-TR" b="1" dirty="0" smtClean="0"/>
          </a:p>
          <a:p>
            <a:r>
              <a:rPr lang="tr-TR" b="1" dirty="0" smtClean="0"/>
              <a:t>okul </a:t>
            </a:r>
            <a:r>
              <a:rPr lang="tr-TR" b="1" dirty="0"/>
              <a:t>başarı puanları, </a:t>
            </a:r>
            <a:endParaRPr lang="tr-TR" b="1" dirty="0" smtClean="0"/>
          </a:p>
          <a:p>
            <a:r>
              <a:rPr lang="tr-TR" b="1" dirty="0" smtClean="0"/>
              <a:t>devam-devamsızlık </a:t>
            </a:r>
            <a:r>
              <a:rPr lang="tr-TR" b="1" dirty="0"/>
              <a:t>ve </a:t>
            </a:r>
            <a:endParaRPr lang="tr-TR" b="1" dirty="0" smtClean="0"/>
          </a:p>
          <a:p>
            <a:r>
              <a:rPr lang="tr-TR" b="1" dirty="0" smtClean="0"/>
              <a:t>yaş kriterlerine</a:t>
            </a:r>
          </a:p>
          <a:p>
            <a:endParaRPr lang="tr-TR" b="1" dirty="0" smtClean="0"/>
          </a:p>
          <a:p>
            <a:pPr marL="0" indent="0">
              <a:buNone/>
            </a:pPr>
            <a:r>
              <a:rPr lang="tr-TR" b="1" dirty="0" smtClean="0"/>
              <a:t> </a:t>
            </a:r>
            <a:r>
              <a:rPr lang="tr-TR" dirty="0"/>
              <a:t>göre değerlendirilerek yapılacaktır.</a:t>
            </a:r>
          </a:p>
          <a:p>
            <a:endParaRPr lang="tr-TR" dirty="0"/>
          </a:p>
        </p:txBody>
      </p:sp>
    </p:spTree>
    <p:extLst>
      <p:ext uri="{BB962C8B-B14F-4D97-AF65-F5344CB8AC3E}">
        <p14:creationId xmlns:p14="http://schemas.microsoft.com/office/powerpoint/2010/main" val="632662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accent2">
                    <a:lumMod val="75000"/>
                  </a:schemeClr>
                </a:solidFill>
              </a:rPr>
              <a:t>İkamet Adresi</a:t>
            </a:r>
            <a:endParaRPr lang="tr-TR" b="1" dirty="0">
              <a:solidFill>
                <a:schemeClr val="accent2">
                  <a:lumMod val="75000"/>
                </a:schemeClr>
              </a:solidFill>
            </a:endParaRPr>
          </a:p>
        </p:txBody>
      </p:sp>
      <p:sp>
        <p:nvSpPr>
          <p:cNvPr id="3" name="İçerik Yer Tutucusu 2"/>
          <p:cNvSpPr>
            <a:spLocks noGrp="1"/>
          </p:cNvSpPr>
          <p:nvPr>
            <p:ph idx="1"/>
          </p:nvPr>
        </p:nvSpPr>
        <p:spPr/>
        <p:txBody>
          <a:bodyPr/>
          <a:lstStyle/>
          <a:p>
            <a:pPr marL="0" indent="0">
              <a:buNone/>
            </a:pPr>
            <a:r>
              <a:rPr lang="tr-TR" dirty="0" smtClean="0"/>
              <a:t> </a:t>
            </a:r>
            <a:r>
              <a:rPr lang="tr-TR" dirty="0"/>
              <a:t>Öğrencilerin, ikamet adresine göre bulunduğu “Kayıt </a:t>
            </a:r>
            <a:r>
              <a:rPr lang="tr-TR" dirty="0" err="1"/>
              <a:t>Alanı”ndan</a:t>
            </a:r>
            <a:r>
              <a:rPr lang="tr-TR" dirty="0"/>
              <a:t> okul tercih etmeleri durumunda, aynı okulu tercih eden “Komşu Kayıt </a:t>
            </a:r>
            <a:r>
              <a:rPr lang="tr-TR" dirty="0" err="1"/>
              <a:t>Alanı”ndaki</a:t>
            </a:r>
            <a:r>
              <a:rPr lang="tr-TR" dirty="0"/>
              <a:t> öğrencilerden</a:t>
            </a:r>
            <a:r>
              <a:rPr lang="tr-TR" dirty="0" smtClean="0"/>
              <a:t>;</a:t>
            </a:r>
          </a:p>
          <a:p>
            <a:pPr marL="0" indent="0">
              <a:buNone/>
            </a:pPr>
            <a:endParaRPr lang="tr-TR" dirty="0"/>
          </a:p>
          <a:p>
            <a:pPr marL="0" indent="0">
              <a:buNone/>
            </a:pPr>
            <a:r>
              <a:rPr lang="tr-TR" dirty="0" smtClean="0"/>
              <a:t> </a:t>
            </a:r>
            <a:r>
              <a:rPr lang="tr-TR" dirty="0"/>
              <a:t>“Komşu Kayıt </a:t>
            </a:r>
            <a:r>
              <a:rPr lang="tr-TR" dirty="0" err="1"/>
              <a:t>Alanı”ndaki</a:t>
            </a:r>
            <a:r>
              <a:rPr lang="tr-TR" dirty="0"/>
              <a:t> öğrenciler de “Diğer” Kayıt Alanlarındaki öğrencilerden avantajlı olacaktır.</a:t>
            </a:r>
          </a:p>
          <a:p>
            <a:endParaRPr lang="tr-TR" dirty="0"/>
          </a:p>
        </p:txBody>
      </p:sp>
    </p:spTree>
    <p:extLst>
      <p:ext uri="{BB962C8B-B14F-4D97-AF65-F5344CB8AC3E}">
        <p14:creationId xmlns:p14="http://schemas.microsoft.com/office/powerpoint/2010/main" val="1065490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ortaokullarda </a:t>
            </a:r>
            <a:r>
              <a:rPr lang="tr-TR" b="1" dirty="0" err="1">
                <a:solidFill>
                  <a:schemeClr val="accent2">
                    <a:lumMod val="75000"/>
                  </a:schemeClr>
                </a:solidFill>
              </a:rPr>
              <a:t>bulunuşluk</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fontScale="77500" lnSpcReduction="20000"/>
          </a:bodyPr>
          <a:lstStyle/>
          <a:p>
            <a:r>
              <a:rPr lang="tr-TR" dirty="0"/>
              <a:t>Bulunduğu “Kayıt Alanında” bir ortaokulda okuyan öğrenci, “Komşu Kayıt </a:t>
            </a:r>
            <a:r>
              <a:rPr lang="tr-TR" dirty="0" err="1"/>
              <a:t>Alanı”nda</a:t>
            </a:r>
            <a:r>
              <a:rPr lang="tr-TR" dirty="0"/>
              <a:t> bir ortaokulda okuyan öğrenciye göre; “Komşu Kayıt </a:t>
            </a:r>
            <a:r>
              <a:rPr lang="tr-TR" dirty="0" err="1"/>
              <a:t>Alanı”ndaki</a:t>
            </a:r>
            <a:r>
              <a:rPr lang="tr-TR" dirty="0"/>
              <a:t> öğrenci de “Diğer” Kayıt Alanlarında okuyan öğrenciye göre avantajlıdır. Aynı Kayıt Alanında bir ortaokulda okuyan öğrencilerden bulunduğu “Kayıt Alanında” bir ortaokulda dönem olarak fazla okuyan öğrenci az okuyanlara göre daha avantajlı olacaktır</a:t>
            </a:r>
            <a:r>
              <a:rPr lang="tr-TR" dirty="0" smtClean="0"/>
              <a:t>.</a:t>
            </a:r>
          </a:p>
          <a:p>
            <a:pPr marL="0" indent="0">
              <a:buNone/>
            </a:pPr>
            <a:endParaRPr lang="tr-TR" dirty="0" smtClean="0"/>
          </a:p>
          <a:p>
            <a:pPr marL="0" indent="0">
              <a:buNone/>
            </a:pPr>
            <a:r>
              <a:rPr lang="tr-TR" sz="3100" dirty="0" smtClean="0"/>
              <a:t> </a:t>
            </a:r>
            <a:r>
              <a:rPr lang="tr-TR" sz="3100" dirty="0"/>
              <a:t>(Tayin, doğal afet, zorunlu nakile tabi olma, emekli olarak başka bir yere yerleşme nedenleriyle il dışından gelenlerin çocukları; ikinci derece yakınlarının yanında ikamet </a:t>
            </a:r>
            <a:r>
              <a:rPr lang="tr-TR" sz="3100" dirty="0" err="1"/>
              <a:t>edenler,öğrenciler</a:t>
            </a:r>
            <a:r>
              <a:rPr lang="tr-TR" sz="3100" dirty="0"/>
              <a:t> tercihlerini onaylattıkları okul müdürlüğüne durumlarını belgelemeleri halinde bu madde kapsamında puan kaybına uğramazlar)</a:t>
            </a:r>
          </a:p>
        </p:txBody>
      </p:sp>
    </p:spTree>
    <p:extLst>
      <p:ext uri="{BB962C8B-B14F-4D97-AF65-F5344CB8AC3E}">
        <p14:creationId xmlns:p14="http://schemas.microsoft.com/office/powerpoint/2010/main" val="3155411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T</a:t>
            </a:r>
            <a:r>
              <a:rPr lang="tr-TR" b="1" dirty="0" smtClean="0">
                <a:solidFill>
                  <a:schemeClr val="accent2">
                    <a:lumMod val="75000"/>
                  </a:schemeClr>
                </a:solidFill>
              </a:rPr>
              <a:t>ercih Önceliği</a:t>
            </a:r>
            <a:endParaRPr lang="tr-TR" dirty="0">
              <a:solidFill>
                <a:schemeClr val="accent2">
                  <a:lumMod val="75000"/>
                </a:schemeClr>
              </a:solidFill>
            </a:endParaRPr>
          </a:p>
        </p:txBody>
      </p:sp>
      <p:sp>
        <p:nvSpPr>
          <p:cNvPr id="3" name="İçerik Yer Tutucusu 2"/>
          <p:cNvSpPr>
            <a:spLocks noGrp="1"/>
          </p:cNvSpPr>
          <p:nvPr>
            <p:ph idx="1"/>
          </p:nvPr>
        </p:nvSpPr>
        <p:spPr/>
        <p:txBody>
          <a:bodyPr/>
          <a:lstStyle/>
          <a:p>
            <a:r>
              <a:rPr lang="tr-TR" dirty="0"/>
              <a:t>Öğrencilerin tercih sıralamaları yerleştirme bakımından avantaj sağlayacaktır.</a:t>
            </a:r>
          </a:p>
        </p:txBody>
      </p:sp>
    </p:spTree>
    <p:extLst>
      <p:ext uri="{BB962C8B-B14F-4D97-AF65-F5344CB8AC3E}">
        <p14:creationId xmlns:p14="http://schemas.microsoft.com/office/powerpoint/2010/main" val="2966188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Başarı Puanı</a:t>
            </a:r>
          </a:p>
        </p:txBody>
      </p:sp>
      <p:sp>
        <p:nvSpPr>
          <p:cNvPr id="3" name="İçerik Yer Tutucusu 2"/>
          <p:cNvSpPr>
            <a:spLocks noGrp="1"/>
          </p:cNvSpPr>
          <p:nvPr>
            <p:ph idx="1"/>
          </p:nvPr>
        </p:nvSpPr>
        <p:spPr>
          <a:xfrm>
            <a:off x="457200" y="1196752"/>
            <a:ext cx="8229600" cy="5256584"/>
          </a:xfrm>
        </p:spPr>
        <p:txBody>
          <a:bodyPr/>
          <a:lstStyle/>
          <a:p>
            <a:r>
              <a:rPr lang="tr-TR" dirty="0"/>
              <a:t>Öğrencilerin Ortaokuldaki Başarı Puanı yerleştirmede değerlendirilecektir. </a:t>
            </a:r>
            <a:endParaRPr lang="tr-TR" dirty="0" smtClean="0"/>
          </a:p>
          <a:p>
            <a:endParaRPr lang="tr-TR" dirty="0" smtClean="0"/>
          </a:p>
          <a:p>
            <a:r>
              <a:rPr lang="tr-TR" dirty="0" smtClean="0"/>
              <a:t>Ortaokul </a:t>
            </a:r>
            <a:r>
              <a:rPr lang="tr-TR" dirty="0"/>
              <a:t>Başarı Puanı 80,00-100 başarı diliminde olan öğrenciler</a:t>
            </a:r>
            <a:r>
              <a:rPr lang="tr-TR" dirty="0" smtClean="0"/>
              <a:t>, </a:t>
            </a:r>
            <a:r>
              <a:rPr lang="tr-TR" dirty="0"/>
              <a:t>60,00-79,99 başarı diliminde olan öğrencilere göre; </a:t>
            </a:r>
            <a:endParaRPr lang="tr-TR" dirty="0" smtClean="0"/>
          </a:p>
          <a:p>
            <a:r>
              <a:rPr lang="tr-TR" dirty="0" smtClean="0"/>
              <a:t>60,00-79,99 </a:t>
            </a:r>
            <a:r>
              <a:rPr lang="tr-TR" dirty="0"/>
              <a:t>başarı diliminde olan öğrenciler de 60,00’ın altında başarı diliminde olan öğrencilere göre daha avantajlı olacaktır.</a:t>
            </a:r>
          </a:p>
          <a:p>
            <a:endParaRPr lang="tr-TR" dirty="0"/>
          </a:p>
        </p:txBody>
      </p:sp>
    </p:spTree>
    <p:extLst>
      <p:ext uri="{BB962C8B-B14F-4D97-AF65-F5344CB8AC3E}">
        <p14:creationId xmlns:p14="http://schemas.microsoft.com/office/powerpoint/2010/main" val="1727444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accent2">
                    <a:lumMod val="75000"/>
                  </a:schemeClr>
                </a:solidFill>
              </a:rPr>
              <a:t>Devam-Devamsızlık</a:t>
            </a:r>
            <a:endParaRPr lang="tr-TR" dirty="0">
              <a:solidFill>
                <a:schemeClr val="accent2">
                  <a:lumMod val="75000"/>
                </a:schemeClr>
              </a:solidFill>
            </a:endParaRPr>
          </a:p>
        </p:txBody>
      </p:sp>
      <p:sp>
        <p:nvSpPr>
          <p:cNvPr id="3" name="İçerik Yer Tutucusu 2"/>
          <p:cNvSpPr>
            <a:spLocks noGrp="1"/>
          </p:cNvSpPr>
          <p:nvPr>
            <p:ph idx="1"/>
          </p:nvPr>
        </p:nvSpPr>
        <p:spPr>
          <a:xfrm>
            <a:off x="457200" y="1196752"/>
            <a:ext cx="8229600" cy="5328592"/>
          </a:xfrm>
        </p:spPr>
        <p:txBody>
          <a:bodyPr>
            <a:normAutofit lnSpcReduction="10000"/>
          </a:bodyPr>
          <a:lstStyle/>
          <a:p>
            <a:r>
              <a:rPr lang="tr-TR" dirty="0"/>
              <a:t>Öğrencilerin sekizinci sınıfta okula devam durumları yerleştirmede değerlendirilecektir. </a:t>
            </a:r>
            <a:endParaRPr lang="tr-TR" dirty="0" smtClean="0"/>
          </a:p>
          <a:p>
            <a:r>
              <a:rPr lang="tr-TR" dirty="0" smtClean="0"/>
              <a:t>Özürsüz </a:t>
            </a:r>
            <a:r>
              <a:rPr lang="tr-TR" dirty="0"/>
              <a:t>devamsızlığı 0-5 gün olan öğrenciler 5,5-10 gün olanlara göre; 5</a:t>
            </a:r>
            <a:r>
              <a:rPr lang="tr-TR" dirty="0" smtClean="0"/>
              <a:t>,</a:t>
            </a:r>
          </a:p>
          <a:p>
            <a:r>
              <a:rPr lang="tr-TR" dirty="0" smtClean="0"/>
              <a:t>5-10 </a:t>
            </a:r>
            <a:r>
              <a:rPr lang="tr-TR" dirty="0"/>
              <a:t>gün devamsızlığı olan öğrenciler 10,5-15 gün olanlara göre; </a:t>
            </a:r>
            <a:endParaRPr lang="tr-TR" dirty="0" smtClean="0"/>
          </a:p>
          <a:p>
            <a:r>
              <a:rPr lang="tr-TR" dirty="0" smtClean="0"/>
              <a:t>10,5-15 </a:t>
            </a:r>
            <a:r>
              <a:rPr lang="tr-TR" dirty="0"/>
              <a:t>gün devamsızlığı olan öğrenciler 15,5-20 gün olanlara göre; </a:t>
            </a:r>
            <a:endParaRPr lang="tr-TR" dirty="0" smtClean="0"/>
          </a:p>
          <a:p>
            <a:r>
              <a:rPr lang="tr-TR" dirty="0" smtClean="0"/>
              <a:t>15,5-20 </a:t>
            </a:r>
            <a:r>
              <a:rPr lang="tr-TR" dirty="0"/>
              <a:t>gün devamsızlığı olan öğrenciler de 20 gün üzeri olanlara göre daha avantajlı olacaktır.</a:t>
            </a:r>
          </a:p>
          <a:p>
            <a:endParaRPr lang="tr-TR" dirty="0"/>
          </a:p>
        </p:txBody>
      </p:sp>
    </p:spTree>
    <p:extLst>
      <p:ext uri="{BB962C8B-B14F-4D97-AF65-F5344CB8AC3E}">
        <p14:creationId xmlns:p14="http://schemas.microsoft.com/office/powerpoint/2010/main" val="1523605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accent2">
                    <a:lumMod val="75000"/>
                  </a:schemeClr>
                </a:solidFill>
              </a:rPr>
              <a:t>Yaş Kriterleri</a:t>
            </a:r>
            <a:endParaRPr lang="tr-TR" dirty="0">
              <a:solidFill>
                <a:schemeClr val="accent2">
                  <a:lumMod val="75000"/>
                </a:schemeClr>
              </a:solidFill>
            </a:endParaRPr>
          </a:p>
        </p:txBody>
      </p:sp>
      <p:sp>
        <p:nvSpPr>
          <p:cNvPr id="3" name="İçerik Yer Tutucusu 2"/>
          <p:cNvSpPr>
            <a:spLocks noGrp="1"/>
          </p:cNvSpPr>
          <p:nvPr>
            <p:ph idx="1"/>
          </p:nvPr>
        </p:nvSpPr>
        <p:spPr/>
        <p:txBody>
          <a:bodyPr>
            <a:normAutofit lnSpcReduction="10000"/>
          </a:bodyPr>
          <a:lstStyle/>
          <a:p>
            <a:r>
              <a:rPr lang="tr-TR" dirty="0"/>
              <a:t>Yerel yerleştirmede son ölçüt olarak yaşça küçük olan öğrenciler öncelikle yerleştirilecektir. </a:t>
            </a:r>
          </a:p>
          <a:p>
            <a:endParaRPr lang="tr-TR" dirty="0" smtClean="0"/>
          </a:p>
          <a:p>
            <a:r>
              <a:rPr lang="tr-TR" dirty="0" smtClean="0"/>
              <a:t> </a:t>
            </a:r>
            <a:r>
              <a:rPr lang="tr-TR" dirty="0"/>
              <a:t>Öğrenciler, yerleştirme işlemleri sonucunda Yerel Yerleştirme İle Öğrenci Alan Okul tercihine yerleşmiş ise pansiyonlu okul yerleştirmelerine yaptıkları tercihler dikkate alınmayacaktır.</a:t>
            </a:r>
          </a:p>
        </p:txBody>
      </p:sp>
    </p:spTree>
    <p:extLst>
      <p:ext uri="{BB962C8B-B14F-4D97-AF65-F5344CB8AC3E}">
        <p14:creationId xmlns:p14="http://schemas.microsoft.com/office/powerpoint/2010/main" val="1312829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a:solidFill>
                  <a:schemeClr val="accent2">
                    <a:lumMod val="75000"/>
                  </a:schemeClr>
                </a:solidFill>
              </a:rPr>
              <a:t>Tercih işlemleri</a:t>
            </a:r>
          </a:p>
        </p:txBody>
      </p:sp>
      <p:sp>
        <p:nvSpPr>
          <p:cNvPr id="5" name="İçerik Yer Tutucusu 4"/>
          <p:cNvSpPr>
            <a:spLocks noGrp="1"/>
          </p:cNvSpPr>
          <p:nvPr>
            <p:ph idx="1"/>
          </p:nvPr>
        </p:nvSpPr>
        <p:spPr/>
        <p:txBody>
          <a:bodyPr/>
          <a:lstStyle/>
          <a:p>
            <a:r>
              <a:rPr lang="tr-TR" dirty="0" smtClean="0"/>
              <a:t>Bakanlığımız </a:t>
            </a:r>
            <a:r>
              <a:rPr lang="tr-TR" dirty="0"/>
              <a:t>http://www.meb.gov.tr veya https://e-okul.meb.gov.tr internet adreslerinde yayımlanan tercih listelerine göre, </a:t>
            </a:r>
            <a:endParaRPr lang="tr-TR" dirty="0" smtClean="0"/>
          </a:p>
          <a:p>
            <a:endParaRPr lang="tr-TR" dirty="0"/>
          </a:p>
          <a:p>
            <a:r>
              <a:rPr lang="tr-TR" dirty="0" smtClean="0"/>
              <a:t>öğrenci </a:t>
            </a:r>
            <a:r>
              <a:rPr lang="tr-TR" dirty="0"/>
              <a:t>velisi tarafından </a:t>
            </a:r>
            <a:r>
              <a:rPr lang="tr-TR" b="1" dirty="0"/>
              <a:t>02-13 Temmuz 2018 </a:t>
            </a:r>
            <a:r>
              <a:rPr lang="tr-TR" dirty="0"/>
              <a:t>(17.00’ye kadar) tarihleri arasında yapılacaktır.</a:t>
            </a:r>
          </a:p>
          <a:p>
            <a:endParaRPr lang="tr-TR" dirty="0"/>
          </a:p>
        </p:txBody>
      </p:sp>
    </p:spTree>
    <p:extLst>
      <p:ext uri="{BB962C8B-B14F-4D97-AF65-F5344CB8AC3E}">
        <p14:creationId xmlns:p14="http://schemas.microsoft.com/office/powerpoint/2010/main" val="3999150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chemeClr val="accent2">
                    <a:lumMod val="75000"/>
                  </a:schemeClr>
                </a:solidFill>
              </a:rPr>
              <a:t>OKUL MÜDÜRLÜKLERİ</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Tercihler okul müdürlüğü tarafından elektronik ortamda onaylanacaktır. Tercihlerle ilgili varsa her türlü düzeltme elektronik onaylama işleminden önce yapılacaktır. Onaylama işlemi yapıldığı anda öğrencinin tercih işlemi tamamlanmış olacaktır.</a:t>
            </a:r>
          </a:p>
        </p:txBody>
      </p:sp>
    </p:spTree>
    <p:extLst>
      <p:ext uri="{BB962C8B-B14F-4D97-AF65-F5344CB8AC3E}">
        <p14:creationId xmlns:p14="http://schemas.microsoft.com/office/powerpoint/2010/main" val="3827568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OKUL MÜDÜRLÜKLERİ</a:t>
            </a:r>
            <a:endParaRPr lang="tr-TR" dirty="0"/>
          </a:p>
        </p:txBody>
      </p:sp>
      <p:sp>
        <p:nvSpPr>
          <p:cNvPr id="3" name="İçerik Yer Tutucusu 2"/>
          <p:cNvSpPr>
            <a:spLocks noGrp="1"/>
          </p:cNvSpPr>
          <p:nvPr>
            <p:ph idx="1"/>
          </p:nvPr>
        </p:nvSpPr>
        <p:spPr>
          <a:xfrm>
            <a:off x="457200" y="1556792"/>
            <a:ext cx="8229600" cy="4569371"/>
          </a:xfrm>
        </p:spPr>
        <p:txBody>
          <a:bodyPr>
            <a:normAutofit/>
          </a:bodyPr>
          <a:lstStyle/>
          <a:p>
            <a:r>
              <a:rPr lang="tr-TR" dirty="0" smtClean="0"/>
              <a:t>Öğrenci </a:t>
            </a:r>
            <a:r>
              <a:rPr lang="tr-TR" dirty="0"/>
              <a:t>velisi düzeltme veya iptal işlemi için takvimde belirtilen tercih süreleri içerisinde okul müdürlüğüne başvurarak başvurunun düzeltilmesi veya iptal talebinde bulunabilecektir. Tercih Başvuru Durumu “İptal” olarak görünen öğrenciler yerleştirme işlemlerine dâhil edilmeyecektir.</a:t>
            </a:r>
          </a:p>
          <a:p>
            <a:endParaRPr lang="tr-TR" dirty="0"/>
          </a:p>
        </p:txBody>
      </p:sp>
    </p:spTree>
    <p:extLst>
      <p:ext uri="{BB962C8B-B14F-4D97-AF65-F5344CB8AC3E}">
        <p14:creationId xmlns:p14="http://schemas.microsoft.com/office/powerpoint/2010/main" val="36758124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OKUL MÜDÜRLÜKLERİ</a:t>
            </a:r>
            <a:endParaRPr lang="tr-TR" dirty="0"/>
          </a:p>
        </p:txBody>
      </p:sp>
      <p:sp>
        <p:nvSpPr>
          <p:cNvPr id="3" name="İçerik Yer Tutucusu 2"/>
          <p:cNvSpPr>
            <a:spLocks noGrp="1"/>
          </p:cNvSpPr>
          <p:nvPr>
            <p:ph idx="1"/>
          </p:nvPr>
        </p:nvSpPr>
        <p:spPr>
          <a:xfrm>
            <a:off x="457200" y="1700808"/>
            <a:ext cx="8229600" cy="4425355"/>
          </a:xfrm>
        </p:spPr>
        <p:txBody>
          <a:bodyPr>
            <a:normAutofit/>
          </a:bodyPr>
          <a:lstStyle/>
          <a:p>
            <a:r>
              <a:rPr lang="tr-TR" dirty="0" smtClean="0"/>
              <a:t>Tercihlerin, tercih ve yerleştirme kılavuzuna uygun olarak elektronik ortamda hatasız ve eksiksiz bir şekilde yapılması gerekmektedir. Tercih listesinden öğrenci velisi, onay işleminden ise okul müdürlüğü ile veli birlikte sorumludur.</a:t>
            </a:r>
          </a:p>
          <a:p>
            <a:pPr marL="0" indent="0">
              <a:buNone/>
            </a:pPr>
            <a:endParaRPr lang="tr-TR" dirty="0"/>
          </a:p>
        </p:txBody>
      </p:sp>
    </p:spTree>
    <p:extLst>
      <p:ext uri="{BB962C8B-B14F-4D97-AF65-F5344CB8AC3E}">
        <p14:creationId xmlns:p14="http://schemas.microsoft.com/office/powerpoint/2010/main" val="4112438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OKUL MÜDÜRLÜKLERİ</a:t>
            </a:r>
            <a:endParaRPr lang="tr-TR" dirty="0"/>
          </a:p>
        </p:txBody>
      </p:sp>
      <p:sp>
        <p:nvSpPr>
          <p:cNvPr id="3" name="İçerik Yer Tutucusu 2"/>
          <p:cNvSpPr>
            <a:spLocks noGrp="1"/>
          </p:cNvSpPr>
          <p:nvPr>
            <p:ph idx="1"/>
          </p:nvPr>
        </p:nvSpPr>
        <p:spPr/>
        <p:txBody>
          <a:bodyPr/>
          <a:lstStyle/>
          <a:p>
            <a:r>
              <a:rPr lang="tr-TR" dirty="0" smtClean="0"/>
              <a:t>“Yerleştirme </a:t>
            </a:r>
            <a:r>
              <a:rPr lang="tr-TR" dirty="0"/>
              <a:t>Tercihleri İçin Ön Çalışma Formu EK-1” veli tarafından doldurulup imzalandıktan sonra tercihler, sisteme okul müdürlüğü tarafından girilerek onaylandıktan sonra 8 2018 Tercih ve Yerleştirme Kılavuzu 8 iki nüsha çıktısı alınacak, bir nüshası imza karşılığı veliye verilecek ve diğer nüshası okulda saklanacaktır.</a:t>
            </a:r>
          </a:p>
          <a:p>
            <a:endParaRPr lang="tr-TR" dirty="0"/>
          </a:p>
        </p:txBody>
      </p:sp>
    </p:spTree>
    <p:extLst>
      <p:ext uri="{BB962C8B-B14F-4D97-AF65-F5344CB8AC3E}">
        <p14:creationId xmlns:p14="http://schemas.microsoft.com/office/powerpoint/2010/main" val="3071516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OKUL MÜDÜRLÜKLERİ</a:t>
            </a:r>
            <a:endParaRPr lang="tr-TR" dirty="0"/>
          </a:p>
        </p:txBody>
      </p:sp>
      <p:sp>
        <p:nvSpPr>
          <p:cNvPr id="3" name="İçerik Yer Tutucusu 2"/>
          <p:cNvSpPr>
            <a:spLocks noGrp="1"/>
          </p:cNvSpPr>
          <p:nvPr>
            <p:ph idx="1"/>
          </p:nvPr>
        </p:nvSpPr>
        <p:spPr/>
        <p:txBody>
          <a:bodyPr/>
          <a:lstStyle/>
          <a:p>
            <a:r>
              <a:rPr lang="tr-TR" smtClean="0"/>
              <a:t>Tercih </a:t>
            </a:r>
            <a:r>
              <a:rPr lang="tr-TR" dirty="0"/>
              <a:t>ve yerleştirme işlemleriyle ilgili tüm bilgilendirmeler http://www.meb.gov.tr ile https://e-okul.meb.gov.tr adreslerinden yapılacaktır. Velilerin tercih ve yerleştirme işlemleri süresince bu adresleri takip etme yükümlüğü vardır.</a:t>
            </a:r>
          </a:p>
          <a:p>
            <a:endParaRPr lang="tr-TR" dirty="0"/>
          </a:p>
        </p:txBody>
      </p:sp>
    </p:spTree>
    <p:extLst>
      <p:ext uri="{BB962C8B-B14F-4D97-AF65-F5344CB8AC3E}">
        <p14:creationId xmlns:p14="http://schemas.microsoft.com/office/powerpoint/2010/main" val="34206025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OKUL MÜDÜRLÜKLERİ</a:t>
            </a:r>
            <a:endParaRPr lang="tr-TR" dirty="0"/>
          </a:p>
        </p:txBody>
      </p:sp>
      <p:sp>
        <p:nvSpPr>
          <p:cNvPr id="3" name="İçerik Yer Tutucusu 2"/>
          <p:cNvSpPr>
            <a:spLocks noGrp="1"/>
          </p:cNvSpPr>
          <p:nvPr>
            <p:ph idx="1"/>
          </p:nvPr>
        </p:nvSpPr>
        <p:spPr>
          <a:xfrm>
            <a:off x="457200" y="1484784"/>
            <a:ext cx="8229600" cy="4641379"/>
          </a:xfrm>
        </p:spPr>
        <p:txBody>
          <a:bodyPr>
            <a:normAutofit/>
          </a:bodyPr>
          <a:lstStyle/>
          <a:p>
            <a:pPr marL="0" indent="0">
              <a:buNone/>
            </a:pPr>
            <a:r>
              <a:rPr lang="tr-TR" dirty="0" smtClean="0"/>
              <a:t>02-13 </a:t>
            </a:r>
            <a:r>
              <a:rPr lang="tr-TR" dirty="0"/>
              <a:t>Temmuz 2018 tarihlerinde Özel Eğitim ve Rehberlik Hizmetleri Genel Müdürlüğü koordinasyonunda oluşturulan tercih danışmanlığı komisyonları tarafından talep eden öğrencilere tercih danışmanlığı hizmeti verilecektir. </a:t>
            </a:r>
          </a:p>
          <a:p>
            <a:r>
              <a:rPr lang="tr-TR" dirty="0" smtClean="0"/>
              <a:t>Tercih </a:t>
            </a:r>
            <a:r>
              <a:rPr lang="tr-TR" dirty="0"/>
              <a:t>yapmayan veya tercihleri doğrultusunda hiçbir tercihine yerleşemeyen öğrenciler, açık öğretim kurumlarına yönlendirilecektir.</a:t>
            </a:r>
          </a:p>
          <a:p>
            <a:endParaRPr lang="tr-TR" dirty="0"/>
          </a:p>
        </p:txBody>
      </p:sp>
    </p:spTree>
    <p:extLst>
      <p:ext uri="{BB962C8B-B14F-4D97-AF65-F5344CB8AC3E}">
        <p14:creationId xmlns:p14="http://schemas.microsoft.com/office/powerpoint/2010/main" val="1088427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p:nvPr/>
        </p:nvPicPr>
        <p:blipFill rotWithShape="1">
          <a:blip r:embed="rId2"/>
          <a:srcRect l="34575" t="17081" r="36454" b="20271"/>
          <a:stretch/>
        </p:blipFill>
        <p:spPr bwMode="auto">
          <a:xfrm>
            <a:off x="1669143" y="116632"/>
            <a:ext cx="4759366" cy="639859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36287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2">
                    <a:lumMod val="75000"/>
                  </a:schemeClr>
                </a:solidFill>
              </a:rPr>
              <a:t>Tercih işlemleri</a:t>
            </a:r>
            <a:endParaRPr lang="tr-TR" dirty="0"/>
          </a:p>
        </p:txBody>
      </p:sp>
      <p:sp>
        <p:nvSpPr>
          <p:cNvPr id="3" name="İçerik Yer Tutucusu 2"/>
          <p:cNvSpPr>
            <a:spLocks noGrp="1"/>
          </p:cNvSpPr>
          <p:nvPr>
            <p:ph idx="1"/>
          </p:nvPr>
        </p:nvSpPr>
        <p:spPr/>
        <p:txBody>
          <a:bodyPr/>
          <a:lstStyle/>
          <a:p>
            <a:r>
              <a:rPr lang="tr-TR" dirty="0"/>
              <a:t>Öğrenciler, ilk olarak Yerel Yerleştirme İle Öğrenci Alan Okullar ekranından tercih yapacaklardır. </a:t>
            </a:r>
            <a:endParaRPr lang="tr-TR" dirty="0" smtClean="0"/>
          </a:p>
          <a:p>
            <a:endParaRPr lang="tr-TR" dirty="0"/>
          </a:p>
          <a:p>
            <a:r>
              <a:rPr lang="tr-TR" dirty="0" smtClean="0"/>
              <a:t>Yerel </a:t>
            </a:r>
            <a:r>
              <a:rPr lang="tr-TR" dirty="0"/>
              <a:t>Yerleştirmede tercihlerinden ilk 3 (üç) okulu Kayıt Alanından seçmek kaydıyla öğrenciler en fazla 5 (beş) okul tercihinde bulunabileceklerdir. </a:t>
            </a:r>
          </a:p>
          <a:p>
            <a:endParaRPr lang="tr-TR" dirty="0"/>
          </a:p>
        </p:txBody>
      </p:sp>
    </p:spTree>
    <p:extLst>
      <p:ext uri="{BB962C8B-B14F-4D97-AF65-F5344CB8AC3E}">
        <p14:creationId xmlns:p14="http://schemas.microsoft.com/office/powerpoint/2010/main" val="3978099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2">
                    <a:lumMod val="75000"/>
                  </a:schemeClr>
                </a:solidFill>
              </a:rPr>
              <a:t>Tercih işlemleri</a:t>
            </a:r>
            <a:endParaRPr lang="tr-TR" dirty="0"/>
          </a:p>
        </p:txBody>
      </p:sp>
      <p:sp>
        <p:nvSpPr>
          <p:cNvPr id="3" name="İçerik Yer Tutucusu 2"/>
          <p:cNvSpPr>
            <a:spLocks noGrp="1"/>
          </p:cNvSpPr>
          <p:nvPr>
            <p:ph idx="1"/>
          </p:nvPr>
        </p:nvSpPr>
        <p:spPr>
          <a:xfrm>
            <a:off x="457200" y="1124744"/>
            <a:ext cx="8229600" cy="5472608"/>
          </a:xfrm>
        </p:spPr>
        <p:txBody>
          <a:bodyPr>
            <a:normAutofit lnSpcReduction="10000"/>
          </a:bodyPr>
          <a:lstStyle/>
          <a:p>
            <a:r>
              <a:rPr lang="tr-TR" dirty="0"/>
              <a:t>Yerel Yerleştirme ile öğrenci alan okullar için tercihlerini yaparak kayıt işlemini tamamlayan öğrenciler, </a:t>
            </a:r>
            <a:endParaRPr lang="tr-TR" dirty="0" smtClean="0"/>
          </a:p>
          <a:p>
            <a:r>
              <a:rPr lang="tr-TR" dirty="0" smtClean="0"/>
              <a:t>istemeleri </a:t>
            </a:r>
            <a:r>
              <a:rPr lang="tr-TR" dirty="0"/>
              <a:t>halinde merkezi sınavla öğrenci alan okullar için açılacak Merkezî Sınavla Öğrenci Alan Okullar ekranından en fazla 5 (beş) okul; </a:t>
            </a:r>
            <a:endParaRPr lang="tr-TR" dirty="0" smtClean="0"/>
          </a:p>
          <a:p>
            <a:r>
              <a:rPr lang="tr-TR" dirty="0" smtClean="0"/>
              <a:t>Pansiyonlu </a:t>
            </a:r>
            <a:r>
              <a:rPr lang="tr-TR" dirty="0"/>
              <a:t>Okullar tercih ekranından da en fazla 5 (beş) okul olmak üzere toplamda 15 okul tercihinde bulunabilecektir. </a:t>
            </a:r>
            <a:r>
              <a:rPr lang="tr-TR" b="1" dirty="0" smtClean="0"/>
              <a:t>Tercihte </a:t>
            </a:r>
            <a:r>
              <a:rPr lang="tr-TR" b="1" dirty="0"/>
              <a:t>bulunabilmesi için yerel yerleştirme tercihi yapması zorunludur.</a:t>
            </a:r>
          </a:p>
          <a:p>
            <a:endParaRPr lang="tr-TR" dirty="0"/>
          </a:p>
        </p:txBody>
      </p:sp>
    </p:spTree>
    <p:extLst>
      <p:ext uri="{BB962C8B-B14F-4D97-AF65-F5344CB8AC3E}">
        <p14:creationId xmlns:p14="http://schemas.microsoft.com/office/powerpoint/2010/main" val="1211270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2">
                    <a:lumMod val="75000"/>
                  </a:schemeClr>
                </a:solidFill>
              </a:rPr>
              <a:t>Tercih işlemleri</a:t>
            </a:r>
            <a:endParaRPr lang="tr-TR" dirty="0"/>
          </a:p>
        </p:txBody>
      </p:sp>
      <p:sp>
        <p:nvSpPr>
          <p:cNvPr id="3" name="İçerik Yer Tutucusu 2"/>
          <p:cNvSpPr>
            <a:spLocks noGrp="1"/>
          </p:cNvSpPr>
          <p:nvPr>
            <p:ph idx="1"/>
          </p:nvPr>
        </p:nvSpPr>
        <p:spPr>
          <a:xfrm>
            <a:off x="457200" y="1124744"/>
            <a:ext cx="8229600" cy="5400600"/>
          </a:xfrm>
        </p:spPr>
        <p:txBody>
          <a:bodyPr>
            <a:normAutofit fontScale="92500" lnSpcReduction="10000"/>
          </a:bodyPr>
          <a:lstStyle/>
          <a:p>
            <a:r>
              <a:rPr lang="tr-TR" dirty="0"/>
              <a:t>Yerel yerleştirme tercih ekranında okullar; </a:t>
            </a:r>
            <a:endParaRPr lang="tr-TR" dirty="0" smtClean="0"/>
          </a:p>
          <a:p>
            <a:r>
              <a:rPr lang="tr-TR" dirty="0" smtClean="0">
                <a:solidFill>
                  <a:srgbClr val="00B050"/>
                </a:solidFill>
              </a:rPr>
              <a:t>Yeşil </a:t>
            </a:r>
            <a:r>
              <a:rPr lang="tr-TR" dirty="0">
                <a:solidFill>
                  <a:srgbClr val="00B050"/>
                </a:solidFill>
              </a:rPr>
              <a:t>renk</a:t>
            </a:r>
            <a:r>
              <a:rPr lang="tr-TR" dirty="0"/>
              <a:t>, “Kayıt Alanında” öğrenci için ikamet adresinin bulunduğu Kayıt Alanında yer alan okulları belirtir. </a:t>
            </a:r>
          </a:p>
          <a:p>
            <a:r>
              <a:rPr lang="tr-TR" dirty="0">
                <a:solidFill>
                  <a:schemeClr val="tx2">
                    <a:lumMod val="60000"/>
                    <a:lumOff val="40000"/>
                  </a:schemeClr>
                </a:solidFill>
              </a:rPr>
              <a:t>Mavi renk</a:t>
            </a:r>
            <a:r>
              <a:rPr lang="tr-TR" dirty="0"/>
              <a:t>, “Komşu Kayıt Alanında” öğrenci için ikamet adresine göre Komşu Kayıt Alanında yer alanlar okulları belirtir.</a:t>
            </a:r>
          </a:p>
          <a:p>
            <a:r>
              <a:rPr lang="tr-TR" dirty="0"/>
              <a:t> </a:t>
            </a:r>
            <a:r>
              <a:rPr lang="tr-TR" dirty="0">
                <a:solidFill>
                  <a:srgbClr val="FF0000"/>
                </a:solidFill>
              </a:rPr>
              <a:t>Kırmızı renk</a:t>
            </a:r>
            <a:r>
              <a:rPr lang="tr-TR" dirty="0"/>
              <a:t>, “Diğer” ise öğrenci için ikamet adresine göre bulunduğu Kayıt Alanında ve Komşu Kayıt Alanında olmayan il içindeki diğer kayıt alanları ile il dışındaki kayıt alanlarında bulunan okulları belirtir</a:t>
            </a:r>
          </a:p>
          <a:p>
            <a:endParaRPr lang="tr-TR" dirty="0"/>
          </a:p>
        </p:txBody>
      </p:sp>
    </p:spTree>
    <p:extLst>
      <p:ext uri="{BB962C8B-B14F-4D97-AF65-F5344CB8AC3E}">
        <p14:creationId xmlns:p14="http://schemas.microsoft.com/office/powerpoint/2010/main" val="3530399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accent2">
                    <a:lumMod val="75000"/>
                  </a:schemeClr>
                </a:solidFill>
              </a:rPr>
              <a:t>NAKİL</a:t>
            </a:r>
            <a:endParaRPr lang="tr-TR" b="1" dirty="0">
              <a:solidFill>
                <a:schemeClr val="accent2">
                  <a:lumMod val="75000"/>
                </a:schemeClr>
              </a:solidFill>
            </a:endParaRPr>
          </a:p>
        </p:txBody>
      </p:sp>
      <p:sp>
        <p:nvSpPr>
          <p:cNvPr id="3" name="İçerik Yer Tutucusu 2"/>
          <p:cNvSpPr>
            <a:spLocks noGrp="1"/>
          </p:cNvSpPr>
          <p:nvPr>
            <p:ph idx="1"/>
          </p:nvPr>
        </p:nvSpPr>
        <p:spPr>
          <a:xfrm>
            <a:off x="457200" y="1340768"/>
            <a:ext cx="8229600" cy="5112568"/>
          </a:xfrm>
        </p:spPr>
        <p:txBody>
          <a:bodyPr>
            <a:normAutofit/>
          </a:bodyPr>
          <a:lstStyle/>
          <a:p>
            <a:r>
              <a:rPr lang="tr-TR" dirty="0"/>
              <a:t>tercihlerine yerleşemeyen öğrenciler, yerleştirmeye esas nakil tercihlerinde ilk 2 (iki) okulu Kayıt Alanından seçmek kaydıyla en fazla 3 (üç) okul tercihinde bulunabileceklerdir. </a:t>
            </a:r>
            <a:endParaRPr lang="tr-TR" dirty="0" smtClean="0"/>
          </a:p>
          <a:p>
            <a:r>
              <a:rPr lang="tr-TR" dirty="0" smtClean="0"/>
              <a:t>Yapılan </a:t>
            </a:r>
            <a:r>
              <a:rPr lang="tr-TR" dirty="0"/>
              <a:t>tercihlerde aynı okul türünden (Anadolu Lisesi, Meslekî ve Teknik Anadolu Lisesi, Anadolu İmam Hatip Lisesi) en fazla 2 (iki) okul seçilebilecektir</a:t>
            </a:r>
          </a:p>
          <a:p>
            <a:endParaRPr lang="tr-TR" dirty="0"/>
          </a:p>
        </p:txBody>
      </p:sp>
    </p:spTree>
    <p:extLst>
      <p:ext uri="{BB962C8B-B14F-4D97-AF65-F5344CB8AC3E}">
        <p14:creationId xmlns:p14="http://schemas.microsoft.com/office/powerpoint/2010/main" val="2553463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accent2">
                    <a:lumMod val="75000"/>
                  </a:schemeClr>
                </a:solidFill>
              </a:rPr>
              <a:t>NAKİL</a:t>
            </a:r>
            <a:endParaRPr lang="tr-TR" dirty="0"/>
          </a:p>
        </p:txBody>
      </p:sp>
      <p:sp>
        <p:nvSpPr>
          <p:cNvPr id="3" name="İçerik Yer Tutucusu 2"/>
          <p:cNvSpPr>
            <a:spLocks noGrp="1"/>
          </p:cNvSpPr>
          <p:nvPr>
            <p:ph idx="1"/>
          </p:nvPr>
        </p:nvSpPr>
        <p:spPr/>
        <p:txBody>
          <a:bodyPr>
            <a:normAutofit lnSpcReduction="10000"/>
          </a:bodyPr>
          <a:lstStyle/>
          <a:p>
            <a:r>
              <a:rPr lang="tr-TR" dirty="0"/>
              <a:t>Yerleştirmeye esas nakil işlemi için; tercih başvuruları 06-10 Ağustos 2018, </a:t>
            </a:r>
            <a:endParaRPr lang="tr-TR" dirty="0" smtClean="0"/>
          </a:p>
          <a:p>
            <a:r>
              <a:rPr lang="tr-TR" dirty="0" smtClean="0"/>
              <a:t>13-17 </a:t>
            </a:r>
            <a:r>
              <a:rPr lang="tr-TR" dirty="0"/>
              <a:t>Ağustos 2018, </a:t>
            </a:r>
            <a:endParaRPr lang="tr-TR" dirty="0" smtClean="0"/>
          </a:p>
          <a:p>
            <a:r>
              <a:rPr lang="tr-TR" dirty="0" smtClean="0"/>
              <a:t>27-31 </a:t>
            </a:r>
            <a:r>
              <a:rPr lang="tr-TR" dirty="0"/>
              <a:t>Ağustos 2018 ve </a:t>
            </a:r>
            <a:endParaRPr lang="tr-TR" dirty="0" smtClean="0"/>
          </a:p>
          <a:p>
            <a:r>
              <a:rPr lang="tr-TR" dirty="0" smtClean="0"/>
              <a:t>03-06 </a:t>
            </a:r>
            <a:r>
              <a:rPr lang="tr-TR" dirty="0"/>
              <a:t>Eylül 2018 tarihlerinde saat 17.00’ye kadar yapılabilecektir. </a:t>
            </a:r>
            <a:endParaRPr lang="tr-TR" dirty="0" smtClean="0"/>
          </a:p>
          <a:p>
            <a:r>
              <a:rPr lang="tr-TR" dirty="0" smtClean="0"/>
              <a:t>Her </a:t>
            </a:r>
            <a:r>
              <a:rPr lang="tr-TR" dirty="0"/>
              <a:t>nakil döneminde öğrenciler, her gruptan en fazla 3 (üç) okul tercihinde bulunabileceklerdir.</a:t>
            </a:r>
          </a:p>
          <a:p>
            <a:endParaRPr lang="tr-TR" dirty="0"/>
          </a:p>
        </p:txBody>
      </p:sp>
    </p:spTree>
    <p:extLst>
      <p:ext uri="{BB962C8B-B14F-4D97-AF65-F5344CB8AC3E}">
        <p14:creationId xmlns:p14="http://schemas.microsoft.com/office/powerpoint/2010/main" val="303742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accent2">
                    <a:lumMod val="75000"/>
                  </a:schemeClr>
                </a:solidFill>
              </a:rPr>
              <a:t>Nakil Komisyonu</a:t>
            </a:r>
            <a:endParaRPr lang="tr-TR" b="1" dirty="0">
              <a:solidFill>
                <a:schemeClr val="accent2">
                  <a:lumMod val="75000"/>
                </a:schemeClr>
              </a:solidFill>
            </a:endParaRPr>
          </a:p>
        </p:txBody>
      </p:sp>
      <p:sp>
        <p:nvSpPr>
          <p:cNvPr id="3" name="İçerik Yer Tutucusu 2"/>
          <p:cNvSpPr>
            <a:spLocks noGrp="1"/>
          </p:cNvSpPr>
          <p:nvPr>
            <p:ph idx="1"/>
          </p:nvPr>
        </p:nvSpPr>
        <p:spPr/>
        <p:txBody>
          <a:bodyPr/>
          <a:lstStyle/>
          <a:p>
            <a:r>
              <a:rPr lang="tr-TR" dirty="0"/>
              <a:t>Sınavla ve yerel yerleştirme ile öğrenci alan okullardan hiçbirine yerleşemeyen öğrenciler ile 2017/2018 eğitim-öğretim yılında sınıf tekrarına kalan 9’uncu sınıf öğrencileri, il/ilçe öğrenci yerleştirme ve nakil komisyonlarına başvurmaları halinde yerel yerleştirme ile öğrenci alan okullardan kontenjan durumları uygun olan okullara </a:t>
            </a:r>
            <a:r>
              <a:rPr lang="tr-TR" b="1" dirty="0"/>
              <a:t>10-14 Eylül 2018 </a:t>
            </a:r>
            <a:r>
              <a:rPr lang="tr-TR" dirty="0"/>
              <a:t>tarihlerinde komisyonca yerleştirilecektir.</a:t>
            </a:r>
          </a:p>
          <a:p>
            <a:endParaRPr lang="tr-TR" dirty="0"/>
          </a:p>
        </p:txBody>
      </p:sp>
    </p:spTree>
    <p:extLst>
      <p:ext uri="{BB962C8B-B14F-4D97-AF65-F5344CB8AC3E}">
        <p14:creationId xmlns:p14="http://schemas.microsoft.com/office/powerpoint/2010/main" val="3853429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1006</Words>
  <Application>Microsoft Office PowerPoint</Application>
  <PresentationFormat>Ekran Gösterisi (4:3)</PresentationFormat>
  <Paragraphs>87</Paragraphs>
  <Slides>25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25</vt:i4>
      </vt:variant>
    </vt:vector>
  </HeadingPairs>
  <TitlesOfParts>
    <vt:vector size="28" baseType="lpstr">
      <vt:lpstr>Arial</vt:lpstr>
      <vt:lpstr>Calibri</vt:lpstr>
      <vt:lpstr>Ofis Teması</vt:lpstr>
      <vt:lpstr>PowerPoint Sunusu</vt:lpstr>
      <vt:lpstr>Tercih işlemleri</vt:lpstr>
      <vt:lpstr>PowerPoint Sunusu</vt:lpstr>
      <vt:lpstr>Tercih işlemleri</vt:lpstr>
      <vt:lpstr>Tercih işlemleri</vt:lpstr>
      <vt:lpstr>Tercih işlemleri</vt:lpstr>
      <vt:lpstr>NAKİL</vt:lpstr>
      <vt:lpstr>NAKİL</vt:lpstr>
      <vt:lpstr>Nakil Komisyonu</vt:lpstr>
      <vt:lpstr>Özel Öğretim Kurumlarına Tercih</vt:lpstr>
      <vt:lpstr>PowerPoint Sunusu</vt:lpstr>
      <vt:lpstr>PowerPoint Sunusu</vt:lpstr>
      <vt:lpstr>Yerel Yerleştirme  </vt:lpstr>
      <vt:lpstr>İkamet Adresi</vt:lpstr>
      <vt:lpstr>ortaokullarda bulunuşluk</vt:lpstr>
      <vt:lpstr>Tercih Önceliği</vt:lpstr>
      <vt:lpstr>Başarı Puanı</vt:lpstr>
      <vt:lpstr>Devam-Devamsızlık</vt:lpstr>
      <vt:lpstr>Yaş Kriterleri</vt:lpstr>
      <vt:lpstr>OKUL MÜDÜRLÜKLERİ </vt:lpstr>
      <vt:lpstr>OKUL MÜDÜRLÜKLERİ</vt:lpstr>
      <vt:lpstr>OKUL MÜDÜRLÜKLERİ</vt:lpstr>
      <vt:lpstr>OKUL MÜDÜRLÜKLERİ</vt:lpstr>
      <vt:lpstr>OKUL MÜDÜRLÜKLERİ</vt:lpstr>
      <vt:lpstr>OKUL MÜDÜRLÜKLERİ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HuseyinPOLAT</dc:creator>
  <cp:lastModifiedBy>MuhammedOZDEMIRCI</cp:lastModifiedBy>
  <cp:revision>10</cp:revision>
  <dcterms:created xsi:type="dcterms:W3CDTF">2018-06-28T06:29:07Z</dcterms:created>
  <dcterms:modified xsi:type="dcterms:W3CDTF">2018-06-28T14:34:15Z</dcterms:modified>
</cp:coreProperties>
</file>