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545" r:id="rId3"/>
    <p:sldId id="497" r:id="rId4"/>
    <p:sldId id="482" r:id="rId5"/>
    <p:sldId id="501" r:id="rId6"/>
    <p:sldId id="499" r:id="rId7"/>
    <p:sldId id="535" r:id="rId8"/>
    <p:sldId id="547" r:id="rId9"/>
    <p:sldId id="548" r:id="rId10"/>
    <p:sldId id="551" r:id="rId11"/>
    <p:sldId id="483" r:id="rId12"/>
    <p:sldId id="485" r:id="rId13"/>
    <p:sldId id="500" r:id="rId14"/>
    <p:sldId id="502" r:id="rId15"/>
    <p:sldId id="503" r:id="rId16"/>
    <p:sldId id="505" r:id="rId17"/>
    <p:sldId id="506" r:id="rId18"/>
    <p:sldId id="508" r:id="rId19"/>
    <p:sldId id="507" r:id="rId20"/>
    <p:sldId id="541" r:id="rId21"/>
    <p:sldId id="509" r:id="rId22"/>
    <p:sldId id="542" r:id="rId23"/>
    <p:sldId id="543" r:id="rId24"/>
    <p:sldId id="511" r:id="rId25"/>
    <p:sldId id="516" r:id="rId26"/>
    <p:sldId id="518" r:id="rId27"/>
    <p:sldId id="519" r:id="rId28"/>
    <p:sldId id="530" r:id="rId29"/>
    <p:sldId id="531" r:id="rId30"/>
    <p:sldId id="532" r:id="rId31"/>
    <p:sldId id="523" r:id="rId32"/>
    <p:sldId id="472" r:id="rId33"/>
    <p:sldId id="549" r:id="rId34"/>
    <p:sldId id="473" r:id="rId35"/>
    <p:sldId id="474" r:id="rId36"/>
    <p:sldId id="489" r:id="rId37"/>
    <p:sldId id="469" r:id="rId38"/>
    <p:sldId id="490" r:id="rId39"/>
    <p:sldId id="512" r:id="rId40"/>
    <p:sldId id="544" r:id="rId41"/>
    <p:sldId id="513" r:id="rId42"/>
    <p:sldId id="514" r:id="rId43"/>
    <p:sldId id="515" r:id="rId44"/>
    <p:sldId id="520" r:id="rId45"/>
    <p:sldId id="522" r:id="rId46"/>
    <p:sldId id="534" r:id="rId47"/>
    <p:sldId id="533" r:id="rId4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81149" autoAdjust="0"/>
  </p:normalViewPr>
  <p:slideViewPr>
    <p:cSldViewPr snapToGrid="0">
      <p:cViewPr varScale="1">
        <p:scale>
          <a:sx n="71" d="100"/>
          <a:sy n="71" d="100"/>
        </p:scale>
        <p:origin x="106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A02B90-2E03-4845-877F-46264A870F7C}" type="doc">
      <dgm:prSet loTypeId="urn:microsoft.com/office/officeart/2005/8/layout/vList3" loCatId="picture" qsTypeId="urn:microsoft.com/office/officeart/2005/8/quickstyle/simple1" qsCatId="simple" csTypeId="urn:microsoft.com/office/officeart/2005/8/colors/colorful2" csCatId="colorful" phldr="1"/>
      <dgm:spPr/>
    </dgm:pt>
    <dgm:pt modelId="{B573F913-95BF-40A5-B6E9-5B682021048E}">
      <dgm:prSet phldrT="[Metin]"/>
      <dgm:spPr/>
      <dgm:t>
        <a:bodyPr/>
        <a:lstStyle/>
        <a:p>
          <a:r>
            <a:rPr lang="tr-TR" dirty="0" smtClean="0"/>
            <a:t>Fen Lisesi- 11</a:t>
          </a:r>
          <a:endParaRPr lang="tr-TR" dirty="0"/>
        </a:p>
      </dgm:t>
    </dgm:pt>
    <dgm:pt modelId="{1429E8E1-F336-4D7B-B994-12D49EF3897D}" type="parTrans" cxnId="{7C87BCC4-BDBA-412D-A447-0CB2CD8FA20B}">
      <dgm:prSet/>
      <dgm:spPr/>
      <dgm:t>
        <a:bodyPr/>
        <a:lstStyle/>
        <a:p>
          <a:endParaRPr lang="tr-TR"/>
        </a:p>
      </dgm:t>
    </dgm:pt>
    <dgm:pt modelId="{05EE5BB6-17E9-4AB7-A4CC-59B30A764B59}" type="sibTrans" cxnId="{7C87BCC4-BDBA-412D-A447-0CB2CD8FA20B}">
      <dgm:prSet/>
      <dgm:spPr/>
      <dgm:t>
        <a:bodyPr/>
        <a:lstStyle/>
        <a:p>
          <a:endParaRPr lang="tr-TR"/>
        </a:p>
      </dgm:t>
    </dgm:pt>
    <dgm:pt modelId="{0083C7BC-2B86-4CA0-94B0-C47A837BA271}">
      <dgm:prSet phldrT="[Metin]"/>
      <dgm:spPr/>
      <dgm:t>
        <a:bodyPr/>
        <a:lstStyle/>
        <a:p>
          <a:r>
            <a:rPr lang="tr-TR" dirty="0" smtClean="0"/>
            <a:t>Sosyal Bilimler-4</a:t>
          </a:r>
          <a:endParaRPr lang="tr-TR" dirty="0"/>
        </a:p>
      </dgm:t>
    </dgm:pt>
    <dgm:pt modelId="{AAF286D0-4DE0-43B5-8A5E-9BEFC48BA704}" type="parTrans" cxnId="{3AEF8C04-C83C-4214-A182-51A38D4DB53B}">
      <dgm:prSet/>
      <dgm:spPr/>
      <dgm:t>
        <a:bodyPr/>
        <a:lstStyle/>
        <a:p>
          <a:endParaRPr lang="tr-TR"/>
        </a:p>
      </dgm:t>
    </dgm:pt>
    <dgm:pt modelId="{A6770076-ACDF-4796-AFD5-2AB588BA15C7}" type="sibTrans" cxnId="{3AEF8C04-C83C-4214-A182-51A38D4DB53B}">
      <dgm:prSet/>
      <dgm:spPr/>
      <dgm:t>
        <a:bodyPr/>
        <a:lstStyle/>
        <a:p>
          <a:endParaRPr lang="tr-TR"/>
        </a:p>
      </dgm:t>
    </dgm:pt>
    <dgm:pt modelId="{8B675DBC-E84A-4A74-90D1-B7215FB87F8A}">
      <dgm:prSet phldrT="[Metin]"/>
      <dgm:spPr/>
      <dgm:t>
        <a:bodyPr/>
        <a:lstStyle/>
        <a:p>
          <a:r>
            <a:rPr lang="tr-TR" dirty="0" smtClean="0"/>
            <a:t>Proje Okulları-25</a:t>
          </a:r>
          <a:endParaRPr lang="tr-TR" dirty="0"/>
        </a:p>
      </dgm:t>
    </dgm:pt>
    <dgm:pt modelId="{678EFBA0-5C1E-48A8-BC67-2F7273595E5E}" type="parTrans" cxnId="{B5437D4F-7E8F-44A4-88E4-31F5E09D849D}">
      <dgm:prSet/>
      <dgm:spPr/>
      <dgm:t>
        <a:bodyPr/>
        <a:lstStyle/>
        <a:p>
          <a:endParaRPr lang="tr-TR"/>
        </a:p>
      </dgm:t>
    </dgm:pt>
    <dgm:pt modelId="{F67807B9-C6B2-4D51-8B4F-3C2C2BC99914}" type="sibTrans" cxnId="{B5437D4F-7E8F-44A4-88E4-31F5E09D849D}">
      <dgm:prSet/>
      <dgm:spPr/>
      <dgm:t>
        <a:bodyPr/>
        <a:lstStyle/>
        <a:p>
          <a:endParaRPr lang="tr-TR"/>
        </a:p>
      </dgm:t>
    </dgm:pt>
    <dgm:pt modelId="{AD4E8201-18AE-4D3B-BAD5-6486A1FADB6E}" type="pres">
      <dgm:prSet presAssocID="{D8A02B90-2E03-4845-877F-46264A870F7C}" presName="linearFlow" presStyleCnt="0">
        <dgm:presLayoutVars>
          <dgm:dir/>
          <dgm:resizeHandles val="exact"/>
        </dgm:presLayoutVars>
      </dgm:prSet>
      <dgm:spPr/>
    </dgm:pt>
    <dgm:pt modelId="{1D55BD56-0BF5-4C2C-8134-EA61CC729F1F}" type="pres">
      <dgm:prSet presAssocID="{B573F913-95BF-40A5-B6E9-5B682021048E}" presName="composite" presStyleCnt="0"/>
      <dgm:spPr/>
    </dgm:pt>
    <dgm:pt modelId="{B0743163-53CA-4DD0-BE5C-C01B265338D6}" type="pres">
      <dgm:prSet presAssocID="{B573F913-95BF-40A5-B6E9-5B682021048E}" presName="imgShp" presStyleLbl="fgImgPlace1" presStyleIdx="0" presStyleCnt="3"/>
      <dgm:spPr>
        <a:solidFill>
          <a:schemeClr val="accent2"/>
        </a:solidFill>
      </dgm:spPr>
    </dgm:pt>
    <dgm:pt modelId="{C4ADEF4F-AFFA-4353-8285-236F1CDB7AC4}" type="pres">
      <dgm:prSet presAssocID="{B573F913-95BF-40A5-B6E9-5B682021048E}" presName="txShp" presStyleLbl="node1" presStyleIdx="0" presStyleCnt="3">
        <dgm:presLayoutVars>
          <dgm:bulletEnabled val="1"/>
        </dgm:presLayoutVars>
      </dgm:prSet>
      <dgm:spPr/>
      <dgm:t>
        <a:bodyPr/>
        <a:lstStyle/>
        <a:p>
          <a:endParaRPr lang="tr-TR"/>
        </a:p>
      </dgm:t>
    </dgm:pt>
    <dgm:pt modelId="{CE2D43B8-0C16-4348-9F88-A757A4524421}" type="pres">
      <dgm:prSet presAssocID="{05EE5BB6-17E9-4AB7-A4CC-59B30A764B59}" presName="spacing" presStyleCnt="0"/>
      <dgm:spPr/>
    </dgm:pt>
    <dgm:pt modelId="{A7B69706-8804-4150-A48B-3009A7518B3C}" type="pres">
      <dgm:prSet presAssocID="{0083C7BC-2B86-4CA0-94B0-C47A837BA271}" presName="composite" presStyleCnt="0"/>
      <dgm:spPr/>
    </dgm:pt>
    <dgm:pt modelId="{BBD2C724-65DD-4782-B092-6A3D03CD3A4E}" type="pres">
      <dgm:prSet presAssocID="{0083C7BC-2B86-4CA0-94B0-C47A837BA271}" presName="imgShp" presStyleLbl="fgImgPlace1" presStyleIdx="1" presStyleCnt="3"/>
      <dgm:spPr>
        <a:solidFill>
          <a:schemeClr val="accent2">
            <a:lumMod val="75000"/>
          </a:schemeClr>
        </a:solidFill>
      </dgm:spPr>
    </dgm:pt>
    <dgm:pt modelId="{C6E02E82-7DCC-429F-8D93-A0F74643A33C}" type="pres">
      <dgm:prSet presAssocID="{0083C7BC-2B86-4CA0-94B0-C47A837BA271}" presName="txShp" presStyleLbl="node1" presStyleIdx="1" presStyleCnt="3">
        <dgm:presLayoutVars>
          <dgm:bulletEnabled val="1"/>
        </dgm:presLayoutVars>
      </dgm:prSet>
      <dgm:spPr/>
      <dgm:t>
        <a:bodyPr/>
        <a:lstStyle/>
        <a:p>
          <a:endParaRPr lang="tr-TR"/>
        </a:p>
      </dgm:t>
    </dgm:pt>
    <dgm:pt modelId="{22298BF3-F06A-4AFD-AA6E-794F4435800B}" type="pres">
      <dgm:prSet presAssocID="{A6770076-ACDF-4796-AFD5-2AB588BA15C7}" presName="spacing" presStyleCnt="0"/>
      <dgm:spPr/>
    </dgm:pt>
    <dgm:pt modelId="{570B0E53-5BEA-4643-A7FF-6DEAFD04FC45}" type="pres">
      <dgm:prSet presAssocID="{8B675DBC-E84A-4A74-90D1-B7215FB87F8A}" presName="composite" presStyleCnt="0"/>
      <dgm:spPr/>
    </dgm:pt>
    <dgm:pt modelId="{706F3169-698B-4123-8915-4EFE0FCC502E}" type="pres">
      <dgm:prSet presAssocID="{8B675DBC-E84A-4A74-90D1-B7215FB87F8A}" presName="imgShp" presStyleLbl="fgImgPlace1" presStyleIdx="2" presStyleCnt="3"/>
      <dgm:spPr>
        <a:solidFill>
          <a:schemeClr val="bg1">
            <a:lumMod val="75000"/>
          </a:schemeClr>
        </a:solidFill>
      </dgm:spPr>
    </dgm:pt>
    <dgm:pt modelId="{7F289AA8-EC25-40F9-BA58-6F3B37515D23}" type="pres">
      <dgm:prSet presAssocID="{8B675DBC-E84A-4A74-90D1-B7215FB87F8A}" presName="txShp" presStyleLbl="node1" presStyleIdx="2" presStyleCnt="3">
        <dgm:presLayoutVars>
          <dgm:bulletEnabled val="1"/>
        </dgm:presLayoutVars>
      </dgm:prSet>
      <dgm:spPr/>
      <dgm:t>
        <a:bodyPr/>
        <a:lstStyle/>
        <a:p>
          <a:endParaRPr lang="tr-TR"/>
        </a:p>
      </dgm:t>
    </dgm:pt>
  </dgm:ptLst>
  <dgm:cxnLst>
    <dgm:cxn modelId="{3AEF8C04-C83C-4214-A182-51A38D4DB53B}" srcId="{D8A02B90-2E03-4845-877F-46264A870F7C}" destId="{0083C7BC-2B86-4CA0-94B0-C47A837BA271}" srcOrd="1" destOrd="0" parTransId="{AAF286D0-4DE0-43B5-8A5E-9BEFC48BA704}" sibTransId="{A6770076-ACDF-4796-AFD5-2AB588BA15C7}"/>
    <dgm:cxn modelId="{7C87BCC4-BDBA-412D-A447-0CB2CD8FA20B}" srcId="{D8A02B90-2E03-4845-877F-46264A870F7C}" destId="{B573F913-95BF-40A5-B6E9-5B682021048E}" srcOrd="0" destOrd="0" parTransId="{1429E8E1-F336-4D7B-B994-12D49EF3897D}" sibTransId="{05EE5BB6-17E9-4AB7-A4CC-59B30A764B59}"/>
    <dgm:cxn modelId="{2CAF2B8C-5624-42C5-A5EA-4818E4DCEA48}" type="presOf" srcId="{B573F913-95BF-40A5-B6E9-5B682021048E}" destId="{C4ADEF4F-AFFA-4353-8285-236F1CDB7AC4}" srcOrd="0" destOrd="0" presId="urn:microsoft.com/office/officeart/2005/8/layout/vList3"/>
    <dgm:cxn modelId="{B5437D4F-7E8F-44A4-88E4-31F5E09D849D}" srcId="{D8A02B90-2E03-4845-877F-46264A870F7C}" destId="{8B675DBC-E84A-4A74-90D1-B7215FB87F8A}" srcOrd="2" destOrd="0" parTransId="{678EFBA0-5C1E-48A8-BC67-2F7273595E5E}" sibTransId="{F67807B9-C6B2-4D51-8B4F-3C2C2BC99914}"/>
    <dgm:cxn modelId="{274CA36A-6102-47C0-83CD-1B1566180B50}" type="presOf" srcId="{0083C7BC-2B86-4CA0-94B0-C47A837BA271}" destId="{C6E02E82-7DCC-429F-8D93-A0F74643A33C}" srcOrd="0" destOrd="0" presId="urn:microsoft.com/office/officeart/2005/8/layout/vList3"/>
    <dgm:cxn modelId="{795E775F-D1AA-4204-ACF1-4664FE049940}" type="presOf" srcId="{8B675DBC-E84A-4A74-90D1-B7215FB87F8A}" destId="{7F289AA8-EC25-40F9-BA58-6F3B37515D23}" srcOrd="0" destOrd="0" presId="urn:microsoft.com/office/officeart/2005/8/layout/vList3"/>
    <dgm:cxn modelId="{C3A87DEA-8DA0-4B42-9592-41E5D43594C9}" type="presOf" srcId="{D8A02B90-2E03-4845-877F-46264A870F7C}" destId="{AD4E8201-18AE-4D3B-BAD5-6486A1FADB6E}" srcOrd="0" destOrd="0" presId="urn:microsoft.com/office/officeart/2005/8/layout/vList3"/>
    <dgm:cxn modelId="{6387EC88-4028-4D4C-8B01-647E5B158CAC}" type="presParOf" srcId="{AD4E8201-18AE-4D3B-BAD5-6486A1FADB6E}" destId="{1D55BD56-0BF5-4C2C-8134-EA61CC729F1F}" srcOrd="0" destOrd="0" presId="urn:microsoft.com/office/officeart/2005/8/layout/vList3"/>
    <dgm:cxn modelId="{EE88FFEA-967B-4081-A266-CFFEE4EAE10C}" type="presParOf" srcId="{1D55BD56-0BF5-4C2C-8134-EA61CC729F1F}" destId="{B0743163-53CA-4DD0-BE5C-C01B265338D6}" srcOrd="0" destOrd="0" presId="urn:microsoft.com/office/officeart/2005/8/layout/vList3"/>
    <dgm:cxn modelId="{37670468-45CB-4F63-81DA-291C0DC96886}" type="presParOf" srcId="{1D55BD56-0BF5-4C2C-8134-EA61CC729F1F}" destId="{C4ADEF4F-AFFA-4353-8285-236F1CDB7AC4}" srcOrd="1" destOrd="0" presId="urn:microsoft.com/office/officeart/2005/8/layout/vList3"/>
    <dgm:cxn modelId="{82C5C37C-C898-4ED3-9228-07E17C9EFFBA}" type="presParOf" srcId="{AD4E8201-18AE-4D3B-BAD5-6486A1FADB6E}" destId="{CE2D43B8-0C16-4348-9F88-A757A4524421}" srcOrd="1" destOrd="0" presId="urn:microsoft.com/office/officeart/2005/8/layout/vList3"/>
    <dgm:cxn modelId="{50D676A4-90FA-4DCD-AB4A-654776487903}" type="presParOf" srcId="{AD4E8201-18AE-4D3B-BAD5-6486A1FADB6E}" destId="{A7B69706-8804-4150-A48B-3009A7518B3C}" srcOrd="2" destOrd="0" presId="urn:microsoft.com/office/officeart/2005/8/layout/vList3"/>
    <dgm:cxn modelId="{79D3F4CF-EAD5-43C1-A962-BEEEE62ECD87}" type="presParOf" srcId="{A7B69706-8804-4150-A48B-3009A7518B3C}" destId="{BBD2C724-65DD-4782-B092-6A3D03CD3A4E}" srcOrd="0" destOrd="0" presId="urn:microsoft.com/office/officeart/2005/8/layout/vList3"/>
    <dgm:cxn modelId="{3B83BE03-3C56-461F-8B03-9BA7FD7C9FC0}" type="presParOf" srcId="{A7B69706-8804-4150-A48B-3009A7518B3C}" destId="{C6E02E82-7DCC-429F-8D93-A0F74643A33C}" srcOrd="1" destOrd="0" presId="urn:microsoft.com/office/officeart/2005/8/layout/vList3"/>
    <dgm:cxn modelId="{3D860C23-C7ED-4A3B-9492-4DDEEE91A5E2}" type="presParOf" srcId="{AD4E8201-18AE-4D3B-BAD5-6486A1FADB6E}" destId="{22298BF3-F06A-4AFD-AA6E-794F4435800B}" srcOrd="3" destOrd="0" presId="urn:microsoft.com/office/officeart/2005/8/layout/vList3"/>
    <dgm:cxn modelId="{29781D42-1CD5-4659-8AAD-7659091787EA}" type="presParOf" srcId="{AD4E8201-18AE-4D3B-BAD5-6486A1FADB6E}" destId="{570B0E53-5BEA-4643-A7FF-6DEAFD04FC45}" srcOrd="4" destOrd="0" presId="urn:microsoft.com/office/officeart/2005/8/layout/vList3"/>
    <dgm:cxn modelId="{AFF40174-C0E4-4E66-9B4A-F62310B79334}" type="presParOf" srcId="{570B0E53-5BEA-4643-A7FF-6DEAFD04FC45}" destId="{706F3169-698B-4123-8915-4EFE0FCC502E}" srcOrd="0" destOrd="0" presId="urn:microsoft.com/office/officeart/2005/8/layout/vList3"/>
    <dgm:cxn modelId="{D54910E0-DF7F-48BF-95D9-6C882ED1464C}" type="presParOf" srcId="{570B0E53-5BEA-4643-A7FF-6DEAFD04FC45}" destId="{7F289AA8-EC25-40F9-BA58-6F3B37515D2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E7C385-F5EB-4845-9237-8B403B17D5B2}" type="doc">
      <dgm:prSet loTypeId="urn:microsoft.com/office/officeart/2005/8/layout/vList3" loCatId="picture" qsTypeId="urn:microsoft.com/office/officeart/2005/8/quickstyle/simple1" qsCatId="simple" csTypeId="urn:microsoft.com/office/officeart/2005/8/colors/colorful1" csCatId="colorful" phldr="1"/>
      <dgm:spPr/>
    </dgm:pt>
    <dgm:pt modelId="{61C94805-9933-48CE-AF22-9FDCBDEB8085}">
      <dgm:prSet phldrT="[Metin]"/>
      <dgm:spPr/>
      <dgm:t>
        <a:bodyPr/>
        <a:lstStyle/>
        <a:p>
          <a:r>
            <a:rPr lang="tr-TR" dirty="0" smtClean="0"/>
            <a:t>Anadolu Lisesi</a:t>
          </a:r>
          <a:endParaRPr lang="tr-TR" dirty="0"/>
        </a:p>
      </dgm:t>
    </dgm:pt>
    <dgm:pt modelId="{3D4BE60F-AB66-4068-919F-B6B03BD11C65}" type="parTrans" cxnId="{E469F796-341F-47CB-8788-FFB0A5FB1D91}">
      <dgm:prSet/>
      <dgm:spPr/>
      <dgm:t>
        <a:bodyPr/>
        <a:lstStyle/>
        <a:p>
          <a:endParaRPr lang="tr-TR"/>
        </a:p>
      </dgm:t>
    </dgm:pt>
    <dgm:pt modelId="{3BFF2AC0-07FB-41F1-BBA7-4B92E3E95968}" type="sibTrans" cxnId="{E469F796-341F-47CB-8788-FFB0A5FB1D91}">
      <dgm:prSet/>
      <dgm:spPr/>
      <dgm:t>
        <a:bodyPr/>
        <a:lstStyle/>
        <a:p>
          <a:endParaRPr lang="tr-TR"/>
        </a:p>
      </dgm:t>
    </dgm:pt>
    <dgm:pt modelId="{8D781DE6-599D-4CE5-AAB3-377F8650566C}">
      <dgm:prSet phldrT="[Metin]"/>
      <dgm:spPr/>
      <dgm:t>
        <a:bodyPr/>
        <a:lstStyle/>
        <a:p>
          <a:r>
            <a:rPr lang="tr-TR" dirty="0" smtClean="0"/>
            <a:t>İmam Hatip Lisesi</a:t>
          </a:r>
          <a:endParaRPr lang="tr-TR" dirty="0"/>
        </a:p>
      </dgm:t>
    </dgm:pt>
    <dgm:pt modelId="{A8D1B281-0B31-4738-9E30-0FFB61FCE5B2}" type="parTrans" cxnId="{1E2F2672-8EE0-405D-82EF-8243F03CA89F}">
      <dgm:prSet/>
      <dgm:spPr/>
      <dgm:t>
        <a:bodyPr/>
        <a:lstStyle/>
        <a:p>
          <a:endParaRPr lang="tr-TR"/>
        </a:p>
      </dgm:t>
    </dgm:pt>
    <dgm:pt modelId="{03D138F1-78DB-42EF-928B-D08CF3FCD7D5}" type="sibTrans" cxnId="{1E2F2672-8EE0-405D-82EF-8243F03CA89F}">
      <dgm:prSet/>
      <dgm:spPr/>
      <dgm:t>
        <a:bodyPr/>
        <a:lstStyle/>
        <a:p>
          <a:endParaRPr lang="tr-TR"/>
        </a:p>
      </dgm:t>
    </dgm:pt>
    <dgm:pt modelId="{6A253712-7F4E-49A6-9073-6DEBDBC9808D}">
      <dgm:prSet phldrT="[Metin]"/>
      <dgm:spPr/>
      <dgm:t>
        <a:bodyPr/>
        <a:lstStyle/>
        <a:p>
          <a:r>
            <a:rPr lang="tr-TR" dirty="0" smtClean="0"/>
            <a:t>Meslek Lisesi</a:t>
          </a:r>
          <a:endParaRPr lang="tr-TR" dirty="0"/>
        </a:p>
      </dgm:t>
    </dgm:pt>
    <dgm:pt modelId="{C136A7AE-C9BE-4F4C-A38B-A605FBB0B336}" type="parTrans" cxnId="{FAE2782E-5C76-4802-9642-65259037C583}">
      <dgm:prSet/>
      <dgm:spPr/>
      <dgm:t>
        <a:bodyPr/>
        <a:lstStyle/>
        <a:p>
          <a:endParaRPr lang="tr-TR"/>
        </a:p>
      </dgm:t>
    </dgm:pt>
    <dgm:pt modelId="{DCBD2D1D-5FB1-49BC-B34A-C6780D199462}" type="sibTrans" cxnId="{FAE2782E-5C76-4802-9642-65259037C583}">
      <dgm:prSet/>
      <dgm:spPr/>
      <dgm:t>
        <a:bodyPr/>
        <a:lstStyle/>
        <a:p>
          <a:endParaRPr lang="tr-TR"/>
        </a:p>
      </dgm:t>
    </dgm:pt>
    <dgm:pt modelId="{F5B51BA7-25FC-48AE-9B2F-0126100157A5}">
      <dgm:prSet/>
      <dgm:spPr/>
      <dgm:t>
        <a:bodyPr/>
        <a:lstStyle/>
        <a:p>
          <a:r>
            <a:rPr lang="tr-TR" dirty="0" smtClean="0"/>
            <a:t>Güzel Sanatlar Lisesi</a:t>
          </a:r>
          <a:endParaRPr lang="tr-TR" dirty="0"/>
        </a:p>
      </dgm:t>
    </dgm:pt>
    <dgm:pt modelId="{143B9DEE-4055-4264-B743-6690FF0CAC58}" type="parTrans" cxnId="{83885F5E-EAF7-48FD-93E9-43262817FF75}">
      <dgm:prSet/>
      <dgm:spPr/>
      <dgm:t>
        <a:bodyPr/>
        <a:lstStyle/>
        <a:p>
          <a:endParaRPr lang="tr-TR"/>
        </a:p>
      </dgm:t>
    </dgm:pt>
    <dgm:pt modelId="{1EEB9870-75FE-4F31-A96C-A79BC8B3C335}" type="sibTrans" cxnId="{83885F5E-EAF7-48FD-93E9-43262817FF75}">
      <dgm:prSet/>
      <dgm:spPr/>
      <dgm:t>
        <a:bodyPr/>
        <a:lstStyle/>
        <a:p>
          <a:endParaRPr lang="tr-TR"/>
        </a:p>
      </dgm:t>
    </dgm:pt>
    <dgm:pt modelId="{CBA54B0A-C5E2-458E-A911-8471064EAEDD}">
      <dgm:prSet/>
      <dgm:spPr/>
      <dgm:t>
        <a:bodyPr/>
        <a:lstStyle/>
        <a:p>
          <a:r>
            <a:rPr lang="tr-TR" dirty="0" smtClean="0"/>
            <a:t>Spor Lisesi</a:t>
          </a:r>
          <a:endParaRPr lang="tr-TR" dirty="0"/>
        </a:p>
      </dgm:t>
    </dgm:pt>
    <dgm:pt modelId="{3561D0DE-C7C3-4F92-A1F9-7B564A2309C4}" type="parTrans" cxnId="{010ABA30-C389-4608-A607-A906F1409C7C}">
      <dgm:prSet/>
      <dgm:spPr/>
      <dgm:t>
        <a:bodyPr/>
        <a:lstStyle/>
        <a:p>
          <a:endParaRPr lang="tr-TR"/>
        </a:p>
      </dgm:t>
    </dgm:pt>
    <dgm:pt modelId="{FD546A35-D6AD-462B-B296-53CBE37C71BD}" type="sibTrans" cxnId="{010ABA30-C389-4608-A607-A906F1409C7C}">
      <dgm:prSet/>
      <dgm:spPr/>
      <dgm:t>
        <a:bodyPr/>
        <a:lstStyle/>
        <a:p>
          <a:endParaRPr lang="tr-TR"/>
        </a:p>
      </dgm:t>
    </dgm:pt>
    <dgm:pt modelId="{B22F2118-801B-40FC-B568-291AB358F088}">
      <dgm:prSet/>
      <dgm:spPr/>
      <dgm:t>
        <a:bodyPr/>
        <a:lstStyle/>
        <a:p>
          <a:r>
            <a:rPr lang="tr-TR" dirty="0" smtClean="0"/>
            <a:t>Özel Okullar</a:t>
          </a:r>
          <a:endParaRPr lang="tr-TR" dirty="0"/>
        </a:p>
      </dgm:t>
    </dgm:pt>
    <dgm:pt modelId="{EE76A245-9861-4842-9869-2C9D601AD45A}" type="parTrans" cxnId="{4874833D-B757-45C2-B43E-1BFBEB97D6B6}">
      <dgm:prSet/>
      <dgm:spPr/>
      <dgm:t>
        <a:bodyPr/>
        <a:lstStyle/>
        <a:p>
          <a:endParaRPr lang="tr-TR"/>
        </a:p>
      </dgm:t>
    </dgm:pt>
    <dgm:pt modelId="{F37E983E-D9EE-416B-9D87-E228D2E75608}" type="sibTrans" cxnId="{4874833D-B757-45C2-B43E-1BFBEB97D6B6}">
      <dgm:prSet/>
      <dgm:spPr/>
      <dgm:t>
        <a:bodyPr/>
        <a:lstStyle/>
        <a:p>
          <a:endParaRPr lang="tr-TR"/>
        </a:p>
      </dgm:t>
    </dgm:pt>
    <dgm:pt modelId="{BCECFB1D-C1B3-48C4-8AD2-2BD2B010568B}" type="pres">
      <dgm:prSet presAssocID="{9DE7C385-F5EB-4845-9237-8B403B17D5B2}" presName="linearFlow" presStyleCnt="0">
        <dgm:presLayoutVars>
          <dgm:dir/>
          <dgm:resizeHandles val="exact"/>
        </dgm:presLayoutVars>
      </dgm:prSet>
      <dgm:spPr/>
    </dgm:pt>
    <dgm:pt modelId="{7A6D5EC2-98DE-431A-8C4E-64FDD193C16E}" type="pres">
      <dgm:prSet presAssocID="{61C94805-9933-48CE-AF22-9FDCBDEB8085}" presName="composite" presStyleCnt="0"/>
      <dgm:spPr/>
    </dgm:pt>
    <dgm:pt modelId="{C8C8ACAB-06A3-4009-BCBD-16A64192B53D}" type="pres">
      <dgm:prSet presAssocID="{61C94805-9933-48CE-AF22-9FDCBDEB8085}" presName="imgShp" presStyleLbl="fgImgPlace1" presStyleIdx="0" presStyleCnt="6"/>
      <dgm:spPr>
        <a:solidFill>
          <a:schemeClr val="accent2">
            <a:lumMod val="75000"/>
          </a:schemeClr>
        </a:solidFill>
      </dgm:spPr>
    </dgm:pt>
    <dgm:pt modelId="{629A5C43-86E2-4334-86E4-1E938AB18B27}" type="pres">
      <dgm:prSet presAssocID="{61C94805-9933-48CE-AF22-9FDCBDEB8085}" presName="txShp" presStyleLbl="node1" presStyleIdx="0" presStyleCnt="6">
        <dgm:presLayoutVars>
          <dgm:bulletEnabled val="1"/>
        </dgm:presLayoutVars>
      </dgm:prSet>
      <dgm:spPr/>
      <dgm:t>
        <a:bodyPr/>
        <a:lstStyle/>
        <a:p>
          <a:endParaRPr lang="tr-TR"/>
        </a:p>
      </dgm:t>
    </dgm:pt>
    <dgm:pt modelId="{A27A92C8-40D2-46E0-8716-E7BCBBF35834}" type="pres">
      <dgm:prSet presAssocID="{3BFF2AC0-07FB-41F1-BBA7-4B92E3E95968}" presName="spacing" presStyleCnt="0"/>
      <dgm:spPr/>
    </dgm:pt>
    <dgm:pt modelId="{D57433D6-920F-454A-B09E-95C3B04C5B66}" type="pres">
      <dgm:prSet presAssocID="{8D781DE6-599D-4CE5-AAB3-377F8650566C}" presName="composite" presStyleCnt="0"/>
      <dgm:spPr/>
    </dgm:pt>
    <dgm:pt modelId="{E3240D13-4F62-443F-9865-3C798310A0DB}" type="pres">
      <dgm:prSet presAssocID="{8D781DE6-599D-4CE5-AAB3-377F8650566C}" presName="imgShp" presStyleLbl="fgImgPlace1" presStyleIdx="1" presStyleCnt="6"/>
      <dgm:spPr>
        <a:solidFill>
          <a:schemeClr val="bg1">
            <a:lumMod val="75000"/>
          </a:schemeClr>
        </a:solidFill>
      </dgm:spPr>
    </dgm:pt>
    <dgm:pt modelId="{03340EBE-FD1B-4417-9C3A-A26414DEDCE7}" type="pres">
      <dgm:prSet presAssocID="{8D781DE6-599D-4CE5-AAB3-377F8650566C}" presName="txShp" presStyleLbl="node1" presStyleIdx="1" presStyleCnt="6">
        <dgm:presLayoutVars>
          <dgm:bulletEnabled val="1"/>
        </dgm:presLayoutVars>
      </dgm:prSet>
      <dgm:spPr/>
      <dgm:t>
        <a:bodyPr/>
        <a:lstStyle/>
        <a:p>
          <a:endParaRPr lang="tr-TR"/>
        </a:p>
      </dgm:t>
    </dgm:pt>
    <dgm:pt modelId="{D8618053-16C8-4498-B816-E8264833A860}" type="pres">
      <dgm:prSet presAssocID="{03D138F1-78DB-42EF-928B-D08CF3FCD7D5}" presName="spacing" presStyleCnt="0"/>
      <dgm:spPr/>
    </dgm:pt>
    <dgm:pt modelId="{B3555582-C800-405B-894E-FAACB7234F5E}" type="pres">
      <dgm:prSet presAssocID="{6A253712-7F4E-49A6-9073-6DEBDBC9808D}" presName="composite" presStyleCnt="0"/>
      <dgm:spPr/>
    </dgm:pt>
    <dgm:pt modelId="{7805294A-D54A-488B-8C62-0320F1A80696}" type="pres">
      <dgm:prSet presAssocID="{6A253712-7F4E-49A6-9073-6DEBDBC9808D}" presName="imgShp" presStyleLbl="fgImgPlace1" presStyleIdx="2" presStyleCnt="6"/>
      <dgm:spPr>
        <a:solidFill>
          <a:schemeClr val="accent4">
            <a:lumMod val="60000"/>
            <a:lumOff val="40000"/>
          </a:schemeClr>
        </a:solidFill>
      </dgm:spPr>
    </dgm:pt>
    <dgm:pt modelId="{C234D3B8-0E21-4A0B-85F2-1A06615C171C}" type="pres">
      <dgm:prSet presAssocID="{6A253712-7F4E-49A6-9073-6DEBDBC9808D}" presName="txShp" presStyleLbl="node1" presStyleIdx="2" presStyleCnt="6">
        <dgm:presLayoutVars>
          <dgm:bulletEnabled val="1"/>
        </dgm:presLayoutVars>
      </dgm:prSet>
      <dgm:spPr/>
      <dgm:t>
        <a:bodyPr/>
        <a:lstStyle/>
        <a:p>
          <a:endParaRPr lang="tr-TR"/>
        </a:p>
      </dgm:t>
    </dgm:pt>
    <dgm:pt modelId="{E69F17CA-BD7D-4D3C-9EE9-8B9230026B87}" type="pres">
      <dgm:prSet presAssocID="{DCBD2D1D-5FB1-49BC-B34A-C6780D199462}" presName="spacing" presStyleCnt="0"/>
      <dgm:spPr/>
    </dgm:pt>
    <dgm:pt modelId="{EB6328DA-A926-4DA3-840A-714920BCEE31}" type="pres">
      <dgm:prSet presAssocID="{F5B51BA7-25FC-48AE-9B2F-0126100157A5}" presName="composite" presStyleCnt="0"/>
      <dgm:spPr/>
    </dgm:pt>
    <dgm:pt modelId="{F43BE90F-8FC2-4AD5-A600-7FCDD636B031}" type="pres">
      <dgm:prSet presAssocID="{F5B51BA7-25FC-48AE-9B2F-0126100157A5}" presName="imgShp" presStyleLbl="fgImgPlace1" presStyleIdx="3" presStyleCnt="6"/>
      <dgm:spPr>
        <a:solidFill>
          <a:schemeClr val="accent1">
            <a:lumMod val="75000"/>
          </a:schemeClr>
        </a:solidFill>
      </dgm:spPr>
    </dgm:pt>
    <dgm:pt modelId="{89765F32-D400-47EC-8ADA-35E10F00B45C}" type="pres">
      <dgm:prSet presAssocID="{F5B51BA7-25FC-48AE-9B2F-0126100157A5}" presName="txShp" presStyleLbl="node1" presStyleIdx="3" presStyleCnt="6">
        <dgm:presLayoutVars>
          <dgm:bulletEnabled val="1"/>
        </dgm:presLayoutVars>
      </dgm:prSet>
      <dgm:spPr/>
      <dgm:t>
        <a:bodyPr/>
        <a:lstStyle/>
        <a:p>
          <a:endParaRPr lang="tr-TR"/>
        </a:p>
      </dgm:t>
    </dgm:pt>
    <dgm:pt modelId="{57EC6192-3630-4B97-BE64-E661CDBA8F81}" type="pres">
      <dgm:prSet presAssocID="{1EEB9870-75FE-4F31-A96C-A79BC8B3C335}" presName="spacing" presStyleCnt="0"/>
      <dgm:spPr/>
    </dgm:pt>
    <dgm:pt modelId="{5C6AB97E-ECC8-4B28-B019-6FD158C92CB3}" type="pres">
      <dgm:prSet presAssocID="{CBA54B0A-C5E2-458E-A911-8471064EAEDD}" presName="composite" presStyleCnt="0"/>
      <dgm:spPr/>
    </dgm:pt>
    <dgm:pt modelId="{3554EB07-4E46-4281-AF61-3B3D0102B691}" type="pres">
      <dgm:prSet presAssocID="{CBA54B0A-C5E2-458E-A911-8471064EAEDD}" presName="imgShp" presStyleLbl="fgImgPlace1" presStyleIdx="4" presStyleCnt="6"/>
      <dgm:spPr>
        <a:solidFill>
          <a:schemeClr val="accent6"/>
        </a:solidFill>
      </dgm:spPr>
    </dgm:pt>
    <dgm:pt modelId="{55B741B2-154C-44AD-89B1-B2A4764F6463}" type="pres">
      <dgm:prSet presAssocID="{CBA54B0A-C5E2-458E-A911-8471064EAEDD}" presName="txShp" presStyleLbl="node1" presStyleIdx="4" presStyleCnt="6">
        <dgm:presLayoutVars>
          <dgm:bulletEnabled val="1"/>
        </dgm:presLayoutVars>
      </dgm:prSet>
      <dgm:spPr/>
      <dgm:t>
        <a:bodyPr/>
        <a:lstStyle/>
        <a:p>
          <a:endParaRPr lang="tr-TR"/>
        </a:p>
      </dgm:t>
    </dgm:pt>
    <dgm:pt modelId="{C617A4E1-A0DF-432B-8D47-1642FA406354}" type="pres">
      <dgm:prSet presAssocID="{FD546A35-D6AD-462B-B296-53CBE37C71BD}" presName="spacing" presStyleCnt="0"/>
      <dgm:spPr/>
    </dgm:pt>
    <dgm:pt modelId="{39DFC4AB-BF97-4050-9364-EC850A548966}" type="pres">
      <dgm:prSet presAssocID="{B22F2118-801B-40FC-B568-291AB358F088}" presName="composite" presStyleCnt="0"/>
      <dgm:spPr/>
    </dgm:pt>
    <dgm:pt modelId="{62F3095D-255D-4B8C-8366-64AA43DEF8D8}" type="pres">
      <dgm:prSet presAssocID="{B22F2118-801B-40FC-B568-291AB358F088}" presName="imgShp" presStyleLbl="fgImgPlace1" presStyleIdx="5" presStyleCnt="6"/>
      <dgm:spPr>
        <a:solidFill>
          <a:schemeClr val="accent2">
            <a:lumMod val="60000"/>
            <a:lumOff val="40000"/>
          </a:schemeClr>
        </a:solidFill>
      </dgm:spPr>
    </dgm:pt>
    <dgm:pt modelId="{99F112E5-B91E-4A97-9744-06955D51575A}" type="pres">
      <dgm:prSet presAssocID="{B22F2118-801B-40FC-B568-291AB358F088}" presName="txShp" presStyleLbl="node1" presStyleIdx="5" presStyleCnt="6">
        <dgm:presLayoutVars>
          <dgm:bulletEnabled val="1"/>
        </dgm:presLayoutVars>
      </dgm:prSet>
      <dgm:spPr/>
      <dgm:t>
        <a:bodyPr/>
        <a:lstStyle/>
        <a:p>
          <a:endParaRPr lang="tr-TR"/>
        </a:p>
      </dgm:t>
    </dgm:pt>
  </dgm:ptLst>
  <dgm:cxnLst>
    <dgm:cxn modelId="{FAE2782E-5C76-4802-9642-65259037C583}" srcId="{9DE7C385-F5EB-4845-9237-8B403B17D5B2}" destId="{6A253712-7F4E-49A6-9073-6DEBDBC9808D}" srcOrd="2" destOrd="0" parTransId="{C136A7AE-C9BE-4F4C-A38B-A605FBB0B336}" sibTransId="{DCBD2D1D-5FB1-49BC-B34A-C6780D199462}"/>
    <dgm:cxn modelId="{83885F5E-EAF7-48FD-93E9-43262817FF75}" srcId="{9DE7C385-F5EB-4845-9237-8B403B17D5B2}" destId="{F5B51BA7-25FC-48AE-9B2F-0126100157A5}" srcOrd="3" destOrd="0" parTransId="{143B9DEE-4055-4264-B743-6690FF0CAC58}" sibTransId="{1EEB9870-75FE-4F31-A96C-A79BC8B3C335}"/>
    <dgm:cxn modelId="{A4831BF2-0C16-49E3-AABE-C25A97D4B898}" type="presOf" srcId="{CBA54B0A-C5E2-458E-A911-8471064EAEDD}" destId="{55B741B2-154C-44AD-89B1-B2A4764F6463}" srcOrd="0" destOrd="0" presId="urn:microsoft.com/office/officeart/2005/8/layout/vList3"/>
    <dgm:cxn modelId="{010ABA30-C389-4608-A607-A906F1409C7C}" srcId="{9DE7C385-F5EB-4845-9237-8B403B17D5B2}" destId="{CBA54B0A-C5E2-458E-A911-8471064EAEDD}" srcOrd="4" destOrd="0" parTransId="{3561D0DE-C7C3-4F92-A1F9-7B564A2309C4}" sibTransId="{FD546A35-D6AD-462B-B296-53CBE37C71BD}"/>
    <dgm:cxn modelId="{5CAF44B7-3BE9-4E6A-8D00-00D74D56AADA}" type="presOf" srcId="{8D781DE6-599D-4CE5-AAB3-377F8650566C}" destId="{03340EBE-FD1B-4417-9C3A-A26414DEDCE7}" srcOrd="0" destOrd="0" presId="urn:microsoft.com/office/officeart/2005/8/layout/vList3"/>
    <dgm:cxn modelId="{E469F796-341F-47CB-8788-FFB0A5FB1D91}" srcId="{9DE7C385-F5EB-4845-9237-8B403B17D5B2}" destId="{61C94805-9933-48CE-AF22-9FDCBDEB8085}" srcOrd="0" destOrd="0" parTransId="{3D4BE60F-AB66-4068-919F-B6B03BD11C65}" sibTransId="{3BFF2AC0-07FB-41F1-BBA7-4B92E3E95968}"/>
    <dgm:cxn modelId="{07D6FDF4-75CA-4A18-8505-E0852D2599DD}" type="presOf" srcId="{61C94805-9933-48CE-AF22-9FDCBDEB8085}" destId="{629A5C43-86E2-4334-86E4-1E938AB18B27}" srcOrd="0" destOrd="0" presId="urn:microsoft.com/office/officeart/2005/8/layout/vList3"/>
    <dgm:cxn modelId="{12DD3B84-9D55-4B51-BE79-0C7B3D022AC0}" type="presOf" srcId="{6A253712-7F4E-49A6-9073-6DEBDBC9808D}" destId="{C234D3B8-0E21-4A0B-85F2-1A06615C171C}" srcOrd="0" destOrd="0" presId="urn:microsoft.com/office/officeart/2005/8/layout/vList3"/>
    <dgm:cxn modelId="{1E2F2672-8EE0-405D-82EF-8243F03CA89F}" srcId="{9DE7C385-F5EB-4845-9237-8B403B17D5B2}" destId="{8D781DE6-599D-4CE5-AAB3-377F8650566C}" srcOrd="1" destOrd="0" parTransId="{A8D1B281-0B31-4738-9E30-0FFB61FCE5B2}" sibTransId="{03D138F1-78DB-42EF-928B-D08CF3FCD7D5}"/>
    <dgm:cxn modelId="{4874833D-B757-45C2-B43E-1BFBEB97D6B6}" srcId="{9DE7C385-F5EB-4845-9237-8B403B17D5B2}" destId="{B22F2118-801B-40FC-B568-291AB358F088}" srcOrd="5" destOrd="0" parTransId="{EE76A245-9861-4842-9869-2C9D601AD45A}" sibTransId="{F37E983E-D9EE-416B-9D87-E228D2E75608}"/>
    <dgm:cxn modelId="{3BEC31E0-3EE0-4276-A78A-89E9F780E16A}" type="presOf" srcId="{F5B51BA7-25FC-48AE-9B2F-0126100157A5}" destId="{89765F32-D400-47EC-8ADA-35E10F00B45C}" srcOrd="0" destOrd="0" presId="urn:microsoft.com/office/officeart/2005/8/layout/vList3"/>
    <dgm:cxn modelId="{8CC8B170-032F-418F-91A9-BD50D0131FF7}" type="presOf" srcId="{9DE7C385-F5EB-4845-9237-8B403B17D5B2}" destId="{BCECFB1D-C1B3-48C4-8AD2-2BD2B010568B}" srcOrd="0" destOrd="0" presId="urn:microsoft.com/office/officeart/2005/8/layout/vList3"/>
    <dgm:cxn modelId="{EB39CAF8-18B6-4660-A713-2B16B3BAD0E6}" type="presOf" srcId="{B22F2118-801B-40FC-B568-291AB358F088}" destId="{99F112E5-B91E-4A97-9744-06955D51575A}" srcOrd="0" destOrd="0" presId="urn:microsoft.com/office/officeart/2005/8/layout/vList3"/>
    <dgm:cxn modelId="{93982E61-3D7F-4BF7-ABE1-4F5DCE996DEF}" type="presParOf" srcId="{BCECFB1D-C1B3-48C4-8AD2-2BD2B010568B}" destId="{7A6D5EC2-98DE-431A-8C4E-64FDD193C16E}" srcOrd="0" destOrd="0" presId="urn:microsoft.com/office/officeart/2005/8/layout/vList3"/>
    <dgm:cxn modelId="{6C8A8EA8-3090-4514-9766-13A4413BBBE9}" type="presParOf" srcId="{7A6D5EC2-98DE-431A-8C4E-64FDD193C16E}" destId="{C8C8ACAB-06A3-4009-BCBD-16A64192B53D}" srcOrd="0" destOrd="0" presId="urn:microsoft.com/office/officeart/2005/8/layout/vList3"/>
    <dgm:cxn modelId="{B76ED284-2B6D-4402-BC06-FB76409EADFB}" type="presParOf" srcId="{7A6D5EC2-98DE-431A-8C4E-64FDD193C16E}" destId="{629A5C43-86E2-4334-86E4-1E938AB18B27}" srcOrd="1" destOrd="0" presId="urn:microsoft.com/office/officeart/2005/8/layout/vList3"/>
    <dgm:cxn modelId="{9E68DC68-3D85-41F9-8965-7738657989D3}" type="presParOf" srcId="{BCECFB1D-C1B3-48C4-8AD2-2BD2B010568B}" destId="{A27A92C8-40D2-46E0-8716-E7BCBBF35834}" srcOrd="1" destOrd="0" presId="urn:microsoft.com/office/officeart/2005/8/layout/vList3"/>
    <dgm:cxn modelId="{E6FDFACA-BB4B-47A1-9240-26963C2BAF30}" type="presParOf" srcId="{BCECFB1D-C1B3-48C4-8AD2-2BD2B010568B}" destId="{D57433D6-920F-454A-B09E-95C3B04C5B66}" srcOrd="2" destOrd="0" presId="urn:microsoft.com/office/officeart/2005/8/layout/vList3"/>
    <dgm:cxn modelId="{00BB3F5E-1B55-45F8-954C-26F509449793}" type="presParOf" srcId="{D57433D6-920F-454A-B09E-95C3B04C5B66}" destId="{E3240D13-4F62-443F-9865-3C798310A0DB}" srcOrd="0" destOrd="0" presId="urn:microsoft.com/office/officeart/2005/8/layout/vList3"/>
    <dgm:cxn modelId="{C7B43A77-8A43-475B-801B-69A91717A673}" type="presParOf" srcId="{D57433D6-920F-454A-B09E-95C3B04C5B66}" destId="{03340EBE-FD1B-4417-9C3A-A26414DEDCE7}" srcOrd="1" destOrd="0" presId="urn:microsoft.com/office/officeart/2005/8/layout/vList3"/>
    <dgm:cxn modelId="{1152BBEC-148F-4C89-9223-9A5441420AE5}" type="presParOf" srcId="{BCECFB1D-C1B3-48C4-8AD2-2BD2B010568B}" destId="{D8618053-16C8-4498-B816-E8264833A860}" srcOrd="3" destOrd="0" presId="urn:microsoft.com/office/officeart/2005/8/layout/vList3"/>
    <dgm:cxn modelId="{146C73EF-E378-4EBC-9A0F-94D9F22581F7}" type="presParOf" srcId="{BCECFB1D-C1B3-48C4-8AD2-2BD2B010568B}" destId="{B3555582-C800-405B-894E-FAACB7234F5E}" srcOrd="4" destOrd="0" presId="urn:microsoft.com/office/officeart/2005/8/layout/vList3"/>
    <dgm:cxn modelId="{587FB9BD-8263-4589-B187-9BC6EE0B049E}" type="presParOf" srcId="{B3555582-C800-405B-894E-FAACB7234F5E}" destId="{7805294A-D54A-488B-8C62-0320F1A80696}" srcOrd="0" destOrd="0" presId="urn:microsoft.com/office/officeart/2005/8/layout/vList3"/>
    <dgm:cxn modelId="{7589387A-D0DB-49EE-81DA-71F8ED4B29AD}" type="presParOf" srcId="{B3555582-C800-405B-894E-FAACB7234F5E}" destId="{C234D3B8-0E21-4A0B-85F2-1A06615C171C}" srcOrd="1" destOrd="0" presId="urn:microsoft.com/office/officeart/2005/8/layout/vList3"/>
    <dgm:cxn modelId="{59EED09E-DDF4-40E6-AA14-63BBCFA70E48}" type="presParOf" srcId="{BCECFB1D-C1B3-48C4-8AD2-2BD2B010568B}" destId="{E69F17CA-BD7D-4D3C-9EE9-8B9230026B87}" srcOrd="5" destOrd="0" presId="urn:microsoft.com/office/officeart/2005/8/layout/vList3"/>
    <dgm:cxn modelId="{B58FF7BB-E23E-4BF8-811B-B47440D0A260}" type="presParOf" srcId="{BCECFB1D-C1B3-48C4-8AD2-2BD2B010568B}" destId="{EB6328DA-A926-4DA3-840A-714920BCEE31}" srcOrd="6" destOrd="0" presId="urn:microsoft.com/office/officeart/2005/8/layout/vList3"/>
    <dgm:cxn modelId="{6426AFC0-B503-4A55-A840-08AAAD4100E4}" type="presParOf" srcId="{EB6328DA-A926-4DA3-840A-714920BCEE31}" destId="{F43BE90F-8FC2-4AD5-A600-7FCDD636B031}" srcOrd="0" destOrd="0" presId="urn:microsoft.com/office/officeart/2005/8/layout/vList3"/>
    <dgm:cxn modelId="{AC857CB6-3CC0-4B38-95E1-BD8BF3ADFD6F}" type="presParOf" srcId="{EB6328DA-A926-4DA3-840A-714920BCEE31}" destId="{89765F32-D400-47EC-8ADA-35E10F00B45C}" srcOrd="1" destOrd="0" presId="urn:microsoft.com/office/officeart/2005/8/layout/vList3"/>
    <dgm:cxn modelId="{9499EEF1-10F6-471C-9699-93E9E9C9C6BD}" type="presParOf" srcId="{BCECFB1D-C1B3-48C4-8AD2-2BD2B010568B}" destId="{57EC6192-3630-4B97-BE64-E661CDBA8F81}" srcOrd="7" destOrd="0" presId="urn:microsoft.com/office/officeart/2005/8/layout/vList3"/>
    <dgm:cxn modelId="{4E8E170C-F687-43BE-807E-6E0003E7A12A}" type="presParOf" srcId="{BCECFB1D-C1B3-48C4-8AD2-2BD2B010568B}" destId="{5C6AB97E-ECC8-4B28-B019-6FD158C92CB3}" srcOrd="8" destOrd="0" presId="urn:microsoft.com/office/officeart/2005/8/layout/vList3"/>
    <dgm:cxn modelId="{3648A7E5-A7AB-4C8C-AA09-8B121E98746C}" type="presParOf" srcId="{5C6AB97E-ECC8-4B28-B019-6FD158C92CB3}" destId="{3554EB07-4E46-4281-AF61-3B3D0102B691}" srcOrd="0" destOrd="0" presId="urn:microsoft.com/office/officeart/2005/8/layout/vList3"/>
    <dgm:cxn modelId="{920F1EEE-3872-455E-8C57-983902BCF2C6}" type="presParOf" srcId="{5C6AB97E-ECC8-4B28-B019-6FD158C92CB3}" destId="{55B741B2-154C-44AD-89B1-B2A4764F6463}" srcOrd="1" destOrd="0" presId="urn:microsoft.com/office/officeart/2005/8/layout/vList3"/>
    <dgm:cxn modelId="{35AD1E59-B00F-40B8-9F93-ABA9CE8FA553}" type="presParOf" srcId="{BCECFB1D-C1B3-48C4-8AD2-2BD2B010568B}" destId="{C617A4E1-A0DF-432B-8D47-1642FA406354}" srcOrd="9" destOrd="0" presId="urn:microsoft.com/office/officeart/2005/8/layout/vList3"/>
    <dgm:cxn modelId="{6E0C3855-5639-4CAC-B412-1252F2C069E8}" type="presParOf" srcId="{BCECFB1D-C1B3-48C4-8AD2-2BD2B010568B}" destId="{39DFC4AB-BF97-4050-9364-EC850A548966}" srcOrd="10" destOrd="0" presId="urn:microsoft.com/office/officeart/2005/8/layout/vList3"/>
    <dgm:cxn modelId="{FC500E0E-2F91-4B9B-B6E0-A7AFE77C3F7B}" type="presParOf" srcId="{39DFC4AB-BF97-4050-9364-EC850A548966}" destId="{62F3095D-255D-4B8C-8366-64AA43DEF8D8}" srcOrd="0" destOrd="0" presId="urn:microsoft.com/office/officeart/2005/8/layout/vList3"/>
    <dgm:cxn modelId="{BD650486-059B-4219-A2A5-1A6667234CD3}" type="presParOf" srcId="{39DFC4AB-BF97-4050-9364-EC850A548966}" destId="{99F112E5-B91E-4A97-9744-06955D51575A}"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2D8F0ED-5170-4C12-B4EA-EB6B0B68D8EA}" type="datetimeFigureOut">
              <a:rPr lang="tr-TR" smtClean="0"/>
              <a:pPr/>
              <a:t>28.06.2018</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1A4BF-F75C-4A3E-88DE-812AAF1D78E2}" type="slidenum">
              <a:rPr lang="tr-TR" smtClean="0"/>
              <a:pPr/>
              <a:t>‹#›</a:t>
            </a:fld>
            <a:endParaRPr lang="tr-TR" dirty="0"/>
          </a:p>
        </p:txBody>
      </p:sp>
    </p:spTree>
    <p:extLst>
      <p:ext uri="{BB962C8B-B14F-4D97-AF65-F5344CB8AC3E}">
        <p14:creationId xmlns:p14="http://schemas.microsoft.com/office/powerpoint/2010/main" val="21332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2</a:t>
            </a:fld>
            <a:endParaRPr lang="tr-TR"/>
          </a:p>
        </p:txBody>
      </p:sp>
    </p:spTree>
    <p:extLst>
      <p:ext uri="{BB962C8B-B14F-4D97-AF65-F5344CB8AC3E}">
        <p14:creationId xmlns:p14="http://schemas.microsoft.com/office/powerpoint/2010/main" val="108390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11</a:t>
            </a:fld>
            <a:endParaRPr lang="tr-TR"/>
          </a:p>
        </p:txBody>
      </p:sp>
    </p:spTree>
    <p:extLst>
      <p:ext uri="{BB962C8B-B14F-4D97-AF65-F5344CB8AC3E}">
        <p14:creationId xmlns:p14="http://schemas.microsoft.com/office/powerpoint/2010/main" val="3257458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12</a:t>
            </a:fld>
            <a:endParaRPr lang="tr-TR"/>
          </a:p>
        </p:txBody>
      </p:sp>
    </p:spTree>
    <p:extLst>
      <p:ext uri="{BB962C8B-B14F-4D97-AF65-F5344CB8AC3E}">
        <p14:creationId xmlns:p14="http://schemas.microsoft.com/office/powerpoint/2010/main" val="287523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13</a:t>
            </a:fld>
            <a:endParaRPr lang="tr-TR"/>
          </a:p>
        </p:txBody>
      </p:sp>
    </p:spTree>
    <p:extLst>
      <p:ext uri="{BB962C8B-B14F-4D97-AF65-F5344CB8AC3E}">
        <p14:creationId xmlns:p14="http://schemas.microsoft.com/office/powerpoint/2010/main" val="647184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14</a:t>
            </a:fld>
            <a:endParaRPr lang="tr-TR"/>
          </a:p>
        </p:txBody>
      </p:sp>
    </p:spTree>
    <p:extLst>
      <p:ext uri="{BB962C8B-B14F-4D97-AF65-F5344CB8AC3E}">
        <p14:creationId xmlns:p14="http://schemas.microsoft.com/office/powerpoint/2010/main" val="558927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15</a:t>
            </a:fld>
            <a:endParaRPr lang="tr-TR"/>
          </a:p>
        </p:txBody>
      </p:sp>
    </p:spTree>
    <p:extLst>
      <p:ext uri="{BB962C8B-B14F-4D97-AF65-F5344CB8AC3E}">
        <p14:creationId xmlns:p14="http://schemas.microsoft.com/office/powerpoint/2010/main" val="3431187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16</a:t>
            </a:fld>
            <a:endParaRPr lang="tr-TR"/>
          </a:p>
        </p:txBody>
      </p:sp>
    </p:spTree>
    <p:extLst>
      <p:ext uri="{BB962C8B-B14F-4D97-AF65-F5344CB8AC3E}">
        <p14:creationId xmlns:p14="http://schemas.microsoft.com/office/powerpoint/2010/main" val="1270856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17</a:t>
            </a:fld>
            <a:endParaRPr lang="tr-TR"/>
          </a:p>
        </p:txBody>
      </p:sp>
    </p:spTree>
    <p:extLst>
      <p:ext uri="{BB962C8B-B14F-4D97-AF65-F5344CB8AC3E}">
        <p14:creationId xmlns:p14="http://schemas.microsoft.com/office/powerpoint/2010/main" val="3741704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18</a:t>
            </a:fld>
            <a:endParaRPr lang="tr-TR"/>
          </a:p>
        </p:txBody>
      </p:sp>
    </p:spTree>
    <p:extLst>
      <p:ext uri="{BB962C8B-B14F-4D97-AF65-F5344CB8AC3E}">
        <p14:creationId xmlns:p14="http://schemas.microsoft.com/office/powerpoint/2010/main" val="118982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19</a:t>
            </a:fld>
            <a:endParaRPr lang="tr-TR"/>
          </a:p>
        </p:txBody>
      </p:sp>
    </p:spTree>
    <p:extLst>
      <p:ext uri="{BB962C8B-B14F-4D97-AF65-F5344CB8AC3E}">
        <p14:creationId xmlns:p14="http://schemas.microsoft.com/office/powerpoint/2010/main" val="985305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20</a:t>
            </a:fld>
            <a:endParaRPr lang="tr-TR"/>
          </a:p>
        </p:txBody>
      </p:sp>
    </p:spTree>
    <p:extLst>
      <p:ext uri="{BB962C8B-B14F-4D97-AF65-F5344CB8AC3E}">
        <p14:creationId xmlns:p14="http://schemas.microsoft.com/office/powerpoint/2010/main" val="207761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3</a:t>
            </a:fld>
            <a:endParaRPr lang="tr-TR"/>
          </a:p>
        </p:txBody>
      </p:sp>
    </p:spTree>
    <p:extLst>
      <p:ext uri="{BB962C8B-B14F-4D97-AF65-F5344CB8AC3E}">
        <p14:creationId xmlns:p14="http://schemas.microsoft.com/office/powerpoint/2010/main" val="425600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21</a:t>
            </a:fld>
            <a:endParaRPr lang="tr-TR"/>
          </a:p>
        </p:txBody>
      </p:sp>
    </p:spTree>
    <p:extLst>
      <p:ext uri="{BB962C8B-B14F-4D97-AF65-F5344CB8AC3E}">
        <p14:creationId xmlns:p14="http://schemas.microsoft.com/office/powerpoint/2010/main" val="2188015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22</a:t>
            </a:fld>
            <a:endParaRPr lang="tr-TR"/>
          </a:p>
        </p:txBody>
      </p:sp>
    </p:spTree>
    <p:extLst>
      <p:ext uri="{BB962C8B-B14F-4D97-AF65-F5344CB8AC3E}">
        <p14:creationId xmlns:p14="http://schemas.microsoft.com/office/powerpoint/2010/main" val="2543693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23</a:t>
            </a:fld>
            <a:endParaRPr lang="tr-TR"/>
          </a:p>
        </p:txBody>
      </p:sp>
    </p:spTree>
    <p:extLst>
      <p:ext uri="{BB962C8B-B14F-4D97-AF65-F5344CB8AC3E}">
        <p14:creationId xmlns:p14="http://schemas.microsoft.com/office/powerpoint/2010/main" val="1026938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24</a:t>
            </a:fld>
            <a:endParaRPr lang="tr-TR"/>
          </a:p>
        </p:txBody>
      </p:sp>
    </p:spTree>
    <p:extLst>
      <p:ext uri="{BB962C8B-B14F-4D97-AF65-F5344CB8AC3E}">
        <p14:creationId xmlns:p14="http://schemas.microsoft.com/office/powerpoint/2010/main" val="3589223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25</a:t>
            </a:fld>
            <a:endParaRPr lang="tr-TR"/>
          </a:p>
        </p:txBody>
      </p:sp>
    </p:spTree>
    <p:extLst>
      <p:ext uri="{BB962C8B-B14F-4D97-AF65-F5344CB8AC3E}">
        <p14:creationId xmlns:p14="http://schemas.microsoft.com/office/powerpoint/2010/main" val="495281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26</a:t>
            </a:fld>
            <a:endParaRPr lang="tr-TR"/>
          </a:p>
        </p:txBody>
      </p:sp>
    </p:spTree>
    <p:extLst>
      <p:ext uri="{BB962C8B-B14F-4D97-AF65-F5344CB8AC3E}">
        <p14:creationId xmlns:p14="http://schemas.microsoft.com/office/powerpoint/2010/main" val="924189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27</a:t>
            </a:fld>
            <a:endParaRPr lang="tr-TR"/>
          </a:p>
        </p:txBody>
      </p:sp>
    </p:spTree>
    <p:extLst>
      <p:ext uri="{BB962C8B-B14F-4D97-AF65-F5344CB8AC3E}">
        <p14:creationId xmlns:p14="http://schemas.microsoft.com/office/powerpoint/2010/main" val="727532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28</a:t>
            </a:fld>
            <a:endParaRPr lang="tr-TR"/>
          </a:p>
        </p:txBody>
      </p:sp>
    </p:spTree>
    <p:extLst>
      <p:ext uri="{BB962C8B-B14F-4D97-AF65-F5344CB8AC3E}">
        <p14:creationId xmlns:p14="http://schemas.microsoft.com/office/powerpoint/2010/main" val="3743630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29</a:t>
            </a:fld>
            <a:endParaRPr lang="tr-TR"/>
          </a:p>
        </p:txBody>
      </p:sp>
    </p:spTree>
    <p:extLst>
      <p:ext uri="{BB962C8B-B14F-4D97-AF65-F5344CB8AC3E}">
        <p14:creationId xmlns:p14="http://schemas.microsoft.com/office/powerpoint/2010/main" val="2481107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30</a:t>
            </a:fld>
            <a:endParaRPr lang="tr-TR"/>
          </a:p>
        </p:txBody>
      </p:sp>
    </p:spTree>
    <p:extLst>
      <p:ext uri="{BB962C8B-B14F-4D97-AF65-F5344CB8AC3E}">
        <p14:creationId xmlns:p14="http://schemas.microsoft.com/office/powerpoint/2010/main" val="2196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4</a:t>
            </a:fld>
            <a:endParaRPr lang="tr-TR"/>
          </a:p>
        </p:txBody>
      </p:sp>
    </p:spTree>
    <p:extLst>
      <p:ext uri="{BB962C8B-B14F-4D97-AF65-F5344CB8AC3E}">
        <p14:creationId xmlns:p14="http://schemas.microsoft.com/office/powerpoint/2010/main" val="3927021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31</a:t>
            </a:fld>
            <a:endParaRPr lang="tr-TR"/>
          </a:p>
        </p:txBody>
      </p:sp>
    </p:spTree>
    <p:extLst>
      <p:ext uri="{BB962C8B-B14F-4D97-AF65-F5344CB8AC3E}">
        <p14:creationId xmlns:p14="http://schemas.microsoft.com/office/powerpoint/2010/main" val="1993133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32</a:t>
            </a:fld>
            <a:endParaRPr lang="tr-TR"/>
          </a:p>
        </p:txBody>
      </p:sp>
    </p:spTree>
    <p:extLst>
      <p:ext uri="{BB962C8B-B14F-4D97-AF65-F5344CB8AC3E}">
        <p14:creationId xmlns:p14="http://schemas.microsoft.com/office/powerpoint/2010/main" val="4232304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33</a:t>
            </a:fld>
            <a:endParaRPr lang="tr-TR"/>
          </a:p>
        </p:txBody>
      </p:sp>
    </p:spTree>
    <p:extLst>
      <p:ext uri="{BB962C8B-B14F-4D97-AF65-F5344CB8AC3E}">
        <p14:creationId xmlns:p14="http://schemas.microsoft.com/office/powerpoint/2010/main" val="1898636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34</a:t>
            </a:fld>
            <a:endParaRPr lang="tr-TR"/>
          </a:p>
        </p:txBody>
      </p:sp>
    </p:spTree>
    <p:extLst>
      <p:ext uri="{BB962C8B-B14F-4D97-AF65-F5344CB8AC3E}">
        <p14:creationId xmlns:p14="http://schemas.microsoft.com/office/powerpoint/2010/main" val="2411132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35</a:t>
            </a:fld>
            <a:endParaRPr lang="tr-TR"/>
          </a:p>
        </p:txBody>
      </p:sp>
    </p:spTree>
    <p:extLst>
      <p:ext uri="{BB962C8B-B14F-4D97-AF65-F5344CB8AC3E}">
        <p14:creationId xmlns:p14="http://schemas.microsoft.com/office/powerpoint/2010/main" val="2350985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36</a:t>
            </a:fld>
            <a:endParaRPr lang="tr-TR"/>
          </a:p>
        </p:txBody>
      </p:sp>
    </p:spTree>
    <p:extLst>
      <p:ext uri="{BB962C8B-B14F-4D97-AF65-F5344CB8AC3E}">
        <p14:creationId xmlns:p14="http://schemas.microsoft.com/office/powerpoint/2010/main" val="693871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37</a:t>
            </a:fld>
            <a:endParaRPr lang="tr-TR"/>
          </a:p>
        </p:txBody>
      </p:sp>
    </p:spTree>
    <p:extLst>
      <p:ext uri="{BB962C8B-B14F-4D97-AF65-F5344CB8AC3E}">
        <p14:creationId xmlns:p14="http://schemas.microsoft.com/office/powerpoint/2010/main" val="220613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38</a:t>
            </a:fld>
            <a:endParaRPr lang="tr-TR"/>
          </a:p>
        </p:txBody>
      </p:sp>
    </p:spTree>
    <p:extLst>
      <p:ext uri="{BB962C8B-B14F-4D97-AF65-F5344CB8AC3E}">
        <p14:creationId xmlns:p14="http://schemas.microsoft.com/office/powerpoint/2010/main" val="170266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39</a:t>
            </a:fld>
            <a:endParaRPr lang="tr-TR"/>
          </a:p>
        </p:txBody>
      </p:sp>
    </p:spTree>
    <p:extLst>
      <p:ext uri="{BB962C8B-B14F-4D97-AF65-F5344CB8AC3E}">
        <p14:creationId xmlns:p14="http://schemas.microsoft.com/office/powerpoint/2010/main" val="669974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40</a:t>
            </a:fld>
            <a:endParaRPr lang="tr-TR"/>
          </a:p>
        </p:txBody>
      </p:sp>
    </p:spTree>
    <p:extLst>
      <p:ext uri="{BB962C8B-B14F-4D97-AF65-F5344CB8AC3E}">
        <p14:creationId xmlns:p14="http://schemas.microsoft.com/office/powerpoint/2010/main" val="275240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5</a:t>
            </a:fld>
            <a:endParaRPr lang="tr-TR"/>
          </a:p>
        </p:txBody>
      </p:sp>
    </p:spTree>
    <p:extLst>
      <p:ext uri="{BB962C8B-B14F-4D97-AF65-F5344CB8AC3E}">
        <p14:creationId xmlns:p14="http://schemas.microsoft.com/office/powerpoint/2010/main" val="22728137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41</a:t>
            </a:fld>
            <a:endParaRPr lang="tr-TR"/>
          </a:p>
        </p:txBody>
      </p:sp>
    </p:spTree>
    <p:extLst>
      <p:ext uri="{BB962C8B-B14F-4D97-AF65-F5344CB8AC3E}">
        <p14:creationId xmlns:p14="http://schemas.microsoft.com/office/powerpoint/2010/main" val="13787182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42</a:t>
            </a:fld>
            <a:endParaRPr lang="tr-TR"/>
          </a:p>
        </p:txBody>
      </p:sp>
    </p:spTree>
    <p:extLst>
      <p:ext uri="{BB962C8B-B14F-4D97-AF65-F5344CB8AC3E}">
        <p14:creationId xmlns:p14="http://schemas.microsoft.com/office/powerpoint/2010/main" val="1197210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43</a:t>
            </a:fld>
            <a:endParaRPr lang="tr-TR"/>
          </a:p>
        </p:txBody>
      </p:sp>
    </p:spTree>
    <p:extLst>
      <p:ext uri="{BB962C8B-B14F-4D97-AF65-F5344CB8AC3E}">
        <p14:creationId xmlns:p14="http://schemas.microsoft.com/office/powerpoint/2010/main" val="16080993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44</a:t>
            </a:fld>
            <a:endParaRPr lang="tr-TR"/>
          </a:p>
        </p:txBody>
      </p:sp>
    </p:spTree>
    <p:extLst>
      <p:ext uri="{BB962C8B-B14F-4D97-AF65-F5344CB8AC3E}">
        <p14:creationId xmlns:p14="http://schemas.microsoft.com/office/powerpoint/2010/main" val="2425844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45</a:t>
            </a:fld>
            <a:endParaRPr lang="tr-TR"/>
          </a:p>
        </p:txBody>
      </p:sp>
    </p:spTree>
    <p:extLst>
      <p:ext uri="{BB962C8B-B14F-4D97-AF65-F5344CB8AC3E}">
        <p14:creationId xmlns:p14="http://schemas.microsoft.com/office/powerpoint/2010/main" val="79856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46</a:t>
            </a:fld>
            <a:endParaRPr lang="tr-TR"/>
          </a:p>
        </p:txBody>
      </p:sp>
    </p:spTree>
    <p:extLst>
      <p:ext uri="{BB962C8B-B14F-4D97-AF65-F5344CB8AC3E}">
        <p14:creationId xmlns:p14="http://schemas.microsoft.com/office/powerpoint/2010/main" val="14701190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47</a:t>
            </a:fld>
            <a:endParaRPr lang="tr-TR"/>
          </a:p>
        </p:txBody>
      </p:sp>
    </p:spTree>
    <p:extLst>
      <p:ext uri="{BB962C8B-B14F-4D97-AF65-F5344CB8AC3E}">
        <p14:creationId xmlns:p14="http://schemas.microsoft.com/office/powerpoint/2010/main" val="341749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6</a:t>
            </a:fld>
            <a:endParaRPr lang="tr-TR"/>
          </a:p>
        </p:txBody>
      </p:sp>
    </p:spTree>
    <p:extLst>
      <p:ext uri="{BB962C8B-B14F-4D97-AF65-F5344CB8AC3E}">
        <p14:creationId xmlns:p14="http://schemas.microsoft.com/office/powerpoint/2010/main" val="408646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7</a:t>
            </a:fld>
            <a:endParaRPr lang="tr-TR"/>
          </a:p>
        </p:txBody>
      </p:sp>
    </p:spTree>
    <p:extLst>
      <p:ext uri="{BB962C8B-B14F-4D97-AF65-F5344CB8AC3E}">
        <p14:creationId xmlns:p14="http://schemas.microsoft.com/office/powerpoint/2010/main" val="136123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8</a:t>
            </a:fld>
            <a:endParaRPr lang="tr-TR"/>
          </a:p>
        </p:txBody>
      </p:sp>
    </p:spTree>
    <p:extLst>
      <p:ext uri="{BB962C8B-B14F-4D97-AF65-F5344CB8AC3E}">
        <p14:creationId xmlns:p14="http://schemas.microsoft.com/office/powerpoint/2010/main" val="85581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9</a:t>
            </a:fld>
            <a:endParaRPr lang="tr-TR"/>
          </a:p>
        </p:txBody>
      </p:sp>
    </p:spTree>
    <p:extLst>
      <p:ext uri="{BB962C8B-B14F-4D97-AF65-F5344CB8AC3E}">
        <p14:creationId xmlns:p14="http://schemas.microsoft.com/office/powerpoint/2010/main" val="124954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ECABC9-B58D-49A9-8371-6267A81B9646}" type="slidenum">
              <a:rPr lang="tr-TR" smtClean="0"/>
              <a:pPr/>
              <a:t>10</a:t>
            </a:fld>
            <a:endParaRPr lang="tr-TR"/>
          </a:p>
        </p:txBody>
      </p:sp>
    </p:spTree>
    <p:extLst>
      <p:ext uri="{BB962C8B-B14F-4D97-AF65-F5344CB8AC3E}">
        <p14:creationId xmlns:p14="http://schemas.microsoft.com/office/powerpoint/2010/main" val="64466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8D21E77-A7BF-472A-A8BE-C66225E59ACA}" type="datetimeFigureOut">
              <a:rPr lang="tr-TR" smtClean="0"/>
              <a:pPr/>
              <a:t>28.06.2018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36BD3C2E-7B06-40B6-AA5B-5069C5FE0A5C}" type="slidenum">
              <a:rPr lang="tr-TR" smtClean="0"/>
              <a:pPr/>
              <a:t>‹#›</a:t>
            </a:fld>
            <a:endParaRPr lang="tr-TR" dirty="0"/>
          </a:p>
        </p:txBody>
      </p:sp>
    </p:spTree>
    <p:extLst>
      <p:ext uri="{BB962C8B-B14F-4D97-AF65-F5344CB8AC3E}">
        <p14:creationId xmlns:p14="http://schemas.microsoft.com/office/powerpoint/2010/main" val="333157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D21E77-A7BF-472A-A8BE-C66225E59ACA}" type="datetimeFigureOut">
              <a:rPr lang="tr-TR" smtClean="0"/>
              <a:pPr/>
              <a:t>28.06.2018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36BD3C2E-7B06-40B6-AA5B-5069C5FE0A5C}" type="slidenum">
              <a:rPr lang="tr-TR" smtClean="0"/>
              <a:pPr/>
              <a:t>‹#›</a:t>
            </a:fld>
            <a:endParaRPr lang="tr-TR" dirty="0"/>
          </a:p>
        </p:txBody>
      </p:sp>
    </p:spTree>
    <p:extLst>
      <p:ext uri="{BB962C8B-B14F-4D97-AF65-F5344CB8AC3E}">
        <p14:creationId xmlns:p14="http://schemas.microsoft.com/office/powerpoint/2010/main" val="309815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D21E77-A7BF-472A-A8BE-C66225E59ACA}" type="datetimeFigureOut">
              <a:rPr lang="tr-TR" smtClean="0"/>
              <a:pPr/>
              <a:t>28.06.2018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36BD3C2E-7B06-40B6-AA5B-5069C5FE0A5C}" type="slidenum">
              <a:rPr lang="tr-TR" smtClean="0"/>
              <a:pPr/>
              <a:t>‹#›</a:t>
            </a:fld>
            <a:endParaRPr lang="tr-TR" dirty="0"/>
          </a:p>
        </p:txBody>
      </p:sp>
    </p:spTree>
    <p:extLst>
      <p:ext uri="{BB962C8B-B14F-4D97-AF65-F5344CB8AC3E}">
        <p14:creationId xmlns:p14="http://schemas.microsoft.com/office/powerpoint/2010/main" val="26836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D21E77-A7BF-472A-A8BE-C66225E59ACA}" type="datetimeFigureOut">
              <a:rPr lang="tr-TR" smtClean="0"/>
              <a:pPr/>
              <a:t>28.06.2018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36BD3C2E-7B06-40B6-AA5B-5069C5FE0A5C}" type="slidenum">
              <a:rPr lang="tr-TR" smtClean="0"/>
              <a:pPr/>
              <a:t>‹#›</a:t>
            </a:fld>
            <a:endParaRPr lang="tr-TR" dirty="0"/>
          </a:p>
        </p:txBody>
      </p:sp>
    </p:spTree>
    <p:extLst>
      <p:ext uri="{BB962C8B-B14F-4D97-AF65-F5344CB8AC3E}">
        <p14:creationId xmlns:p14="http://schemas.microsoft.com/office/powerpoint/2010/main" val="1644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3" y="1709740"/>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3"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8D21E77-A7BF-472A-A8BE-C66225E59ACA}" type="datetimeFigureOut">
              <a:rPr lang="tr-TR" smtClean="0"/>
              <a:pPr/>
              <a:t>28.06.2018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36BD3C2E-7B06-40B6-AA5B-5069C5FE0A5C}" type="slidenum">
              <a:rPr lang="tr-TR" smtClean="0"/>
              <a:pPr/>
              <a:t>‹#›</a:t>
            </a:fld>
            <a:endParaRPr lang="tr-TR" dirty="0"/>
          </a:p>
        </p:txBody>
      </p:sp>
    </p:spTree>
    <p:extLst>
      <p:ext uri="{BB962C8B-B14F-4D97-AF65-F5344CB8AC3E}">
        <p14:creationId xmlns:p14="http://schemas.microsoft.com/office/powerpoint/2010/main" val="3519522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1"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1"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8D21E77-A7BF-472A-A8BE-C66225E59ACA}" type="datetimeFigureOut">
              <a:rPr lang="tr-TR" smtClean="0"/>
              <a:pPr/>
              <a:t>28.06.2018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36BD3C2E-7B06-40B6-AA5B-5069C5FE0A5C}" type="slidenum">
              <a:rPr lang="tr-TR" smtClean="0"/>
              <a:pPr/>
              <a:t>‹#›</a:t>
            </a:fld>
            <a:endParaRPr lang="tr-TR" dirty="0"/>
          </a:p>
        </p:txBody>
      </p:sp>
    </p:spTree>
    <p:extLst>
      <p:ext uri="{BB962C8B-B14F-4D97-AF65-F5344CB8AC3E}">
        <p14:creationId xmlns:p14="http://schemas.microsoft.com/office/powerpoint/2010/main" val="1885576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90" y="365127"/>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90" y="2505076"/>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2" y="2505076"/>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8D21E77-A7BF-472A-A8BE-C66225E59ACA}" type="datetimeFigureOut">
              <a:rPr lang="tr-TR" smtClean="0"/>
              <a:pPr/>
              <a:t>28.06.2018</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36BD3C2E-7B06-40B6-AA5B-5069C5FE0A5C}" type="slidenum">
              <a:rPr lang="tr-TR" smtClean="0"/>
              <a:pPr/>
              <a:t>‹#›</a:t>
            </a:fld>
            <a:endParaRPr lang="tr-TR" dirty="0"/>
          </a:p>
        </p:txBody>
      </p:sp>
    </p:spTree>
    <p:extLst>
      <p:ext uri="{BB962C8B-B14F-4D97-AF65-F5344CB8AC3E}">
        <p14:creationId xmlns:p14="http://schemas.microsoft.com/office/powerpoint/2010/main" val="332266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8D21E77-A7BF-472A-A8BE-C66225E59ACA}" type="datetimeFigureOut">
              <a:rPr lang="tr-TR" smtClean="0"/>
              <a:pPr/>
              <a:t>28.06.2018</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36BD3C2E-7B06-40B6-AA5B-5069C5FE0A5C}" type="slidenum">
              <a:rPr lang="tr-TR" smtClean="0"/>
              <a:pPr/>
              <a:t>‹#›</a:t>
            </a:fld>
            <a:endParaRPr lang="tr-TR" dirty="0"/>
          </a:p>
        </p:txBody>
      </p:sp>
    </p:spTree>
    <p:extLst>
      <p:ext uri="{BB962C8B-B14F-4D97-AF65-F5344CB8AC3E}">
        <p14:creationId xmlns:p14="http://schemas.microsoft.com/office/powerpoint/2010/main" val="286326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8D21E77-A7BF-472A-A8BE-C66225E59ACA}" type="datetimeFigureOut">
              <a:rPr lang="tr-TR" smtClean="0"/>
              <a:pPr/>
              <a:t>28.06.2018</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36BD3C2E-7B06-40B6-AA5B-5069C5FE0A5C}" type="slidenum">
              <a:rPr lang="tr-TR" smtClean="0"/>
              <a:pPr/>
              <a:t>‹#›</a:t>
            </a:fld>
            <a:endParaRPr lang="tr-TR" dirty="0"/>
          </a:p>
        </p:txBody>
      </p:sp>
    </p:spTree>
    <p:extLst>
      <p:ext uri="{BB962C8B-B14F-4D97-AF65-F5344CB8AC3E}">
        <p14:creationId xmlns:p14="http://schemas.microsoft.com/office/powerpoint/2010/main" val="420398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90" y="457200"/>
            <a:ext cx="3932236"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9"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8D21E77-A7BF-472A-A8BE-C66225E59ACA}" type="datetimeFigureOut">
              <a:rPr lang="tr-TR" smtClean="0"/>
              <a:pPr/>
              <a:t>28.06.2018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36BD3C2E-7B06-40B6-AA5B-5069C5FE0A5C}" type="slidenum">
              <a:rPr lang="tr-TR" smtClean="0"/>
              <a:pPr/>
              <a:t>‹#›</a:t>
            </a:fld>
            <a:endParaRPr lang="tr-TR" dirty="0"/>
          </a:p>
        </p:txBody>
      </p:sp>
    </p:spTree>
    <p:extLst>
      <p:ext uri="{BB962C8B-B14F-4D97-AF65-F5344CB8AC3E}">
        <p14:creationId xmlns:p14="http://schemas.microsoft.com/office/powerpoint/2010/main" val="295448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90" y="457200"/>
            <a:ext cx="3932236"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9" y="987427"/>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8D21E77-A7BF-472A-A8BE-C66225E59ACA}" type="datetimeFigureOut">
              <a:rPr lang="tr-TR" smtClean="0"/>
              <a:pPr/>
              <a:t>28.06.2018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36BD3C2E-7B06-40B6-AA5B-5069C5FE0A5C}" type="slidenum">
              <a:rPr lang="tr-TR" smtClean="0"/>
              <a:pPr/>
              <a:t>‹#›</a:t>
            </a:fld>
            <a:endParaRPr lang="tr-TR" dirty="0"/>
          </a:p>
        </p:txBody>
      </p:sp>
    </p:spTree>
    <p:extLst>
      <p:ext uri="{BB962C8B-B14F-4D97-AF65-F5344CB8AC3E}">
        <p14:creationId xmlns:p14="http://schemas.microsoft.com/office/powerpoint/2010/main" val="66159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21E77-A7BF-472A-A8BE-C66225E59ACA}" type="datetimeFigureOut">
              <a:rPr lang="tr-TR" smtClean="0"/>
              <a:pPr/>
              <a:t>28.06.2018</a:t>
            </a:fld>
            <a:endParaRPr lang="tr-TR" dirty="0"/>
          </a:p>
        </p:txBody>
      </p:sp>
      <p:sp>
        <p:nvSpPr>
          <p:cNvPr id="5" name="Altbilgi Yer Tutucusu 4"/>
          <p:cNvSpPr>
            <a:spLocks noGrp="1"/>
          </p:cNvSpPr>
          <p:nvPr>
            <p:ph type="ftr" sz="quarter" idx="3"/>
          </p:nvPr>
        </p:nvSpPr>
        <p:spPr>
          <a:xfrm>
            <a:off x="4038602"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D3C2E-7B06-40B6-AA5B-5069C5FE0A5C}" type="slidenum">
              <a:rPr lang="tr-TR" smtClean="0"/>
              <a:pPr/>
              <a:t>‹#›</a:t>
            </a:fld>
            <a:endParaRPr lang="tr-TR" dirty="0"/>
          </a:p>
        </p:txBody>
      </p:sp>
    </p:spTree>
    <p:extLst>
      <p:ext uri="{BB962C8B-B14F-4D97-AF65-F5344CB8AC3E}">
        <p14:creationId xmlns:p14="http://schemas.microsoft.com/office/powerpoint/2010/main" val="3013684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949450" y="2598003"/>
            <a:ext cx="8293099" cy="830997"/>
          </a:xfrm>
          <a:prstGeom prst="rect">
            <a:avLst/>
          </a:prstGeom>
          <a:noFill/>
        </p:spPr>
        <p:txBody>
          <a:bodyPr wrap="square" rtlCol="0">
            <a:spAutoFit/>
          </a:bodyPr>
          <a:lstStyle/>
          <a:p>
            <a:pPr algn="ctr"/>
            <a:r>
              <a:rPr lang="tr-TR" sz="4800" b="1" dirty="0" smtClean="0">
                <a:solidFill>
                  <a:srgbClr val="C00000"/>
                </a:solidFill>
                <a:effectLst>
                  <a:innerShdw blurRad="63500" dist="50800" dir="16200000">
                    <a:prstClr val="black">
                      <a:alpha val="50000"/>
                    </a:prstClr>
                  </a:innerShdw>
                </a:effectLst>
                <a:latin typeface="Trebuchet MS" panose="020B0603020202020204" pitchFamily="34" charset="0"/>
              </a:rPr>
              <a:t>Merkezi-Yerel Yerleştirme</a:t>
            </a:r>
          </a:p>
        </p:txBody>
      </p:sp>
    </p:spTree>
    <p:extLst>
      <p:ext uri="{BB962C8B-B14F-4D97-AF65-F5344CB8AC3E}">
        <p14:creationId xmlns:p14="http://schemas.microsoft.com/office/powerpoint/2010/main" val="1068990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799727" y="211326"/>
            <a:ext cx="3871573" cy="584775"/>
          </a:xfrm>
          <a:prstGeom prst="rect">
            <a:avLst/>
          </a:prstGeom>
          <a:noFill/>
        </p:spPr>
        <p:txBody>
          <a:bodyPr wrap="none" rtlCol="0">
            <a:spAutoFit/>
          </a:bodyPr>
          <a:lstStyle/>
          <a:p>
            <a:r>
              <a:rPr lang="tr-TR" sz="3200" b="1" dirty="0" smtClean="0">
                <a:latin typeface="Trebuchet MS" panose="020B0603020202020204" pitchFamily="34" charset="0"/>
              </a:rPr>
              <a:t> </a:t>
            </a:r>
            <a:r>
              <a:rPr lang="tr-TR" sz="3200" b="1" dirty="0">
                <a:latin typeface="Trebuchet MS" panose="020B0603020202020204" pitchFamily="34" charset="0"/>
              </a:rPr>
              <a:t>ÖNEMLİ HUSUSLAR</a:t>
            </a:r>
          </a:p>
        </p:txBody>
      </p:sp>
      <p:sp>
        <p:nvSpPr>
          <p:cNvPr id="2" name="Dikdörtgen 1"/>
          <p:cNvSpPr/>
          <p:nvPr/>
        </p:nvSpPr>
        <p:spPr>
          <a:xfrm>
            <a:off x="830571" y="2438147"/>
            <a:ext cx="11056628" cy="1200329"/>
          </a:xfrm>
          <a:prstGeom prst="rect">
            <a:avLst/>
          </a:prstGeom>
        </p:spPr>
        <p:txBody>
          <a:bodyPr wrap="square">
            <a:spAutoFit/>
          </a:bodyPr>
          <a:lstStyle/>
          <a:p>
            <a:pPr marL="342900" indent="-342900">
              <a:buFont typeface="Wingdings" panose="05000000000000000000" pitchFamily="2" charset="2"/>
              <a:buChar char="Ø"/>
            </a:pPr>
            <a:r>
              <a:rPr lang="tr-TR" sz="2400" b="1" dirty="0">
                <a:solidFill>
                  <a:srgbClr val="538235"/>
                </a:solidFill>
                <a:latin typeface="HelveticaNeue-Bold"/>
              </a:rPr>
              <a:t> </a:t>
            </a:r>
            <a:r>
              <a:rPr lang="tr-TR" sz="2400" b="1" dirty="0" smtClean="0">
                <a:solidFill>
                  <a:srgbClr val="538235"/>
                </a:solidFill>
                <a:latin typeface="HelveticaNeue-Bold"/>
              </a:rPr>
              <a:t>Çok Programlı Meslek Lisesine Dönüştürülen okulların Rehber Öğretmenlerce iyi anlatılması gerekmektedir.</a:t>
            </a:r>
          </a:p>
          <a:p>
            <a:pPr marL="342900" indent="-342900">
              <a:buFont typeface="Wingdings" panose="05000000000000000000" pitchFamily="2" charset="2"/>
              <a:buChar char="Ø"/>
            </a:pPr>
            <a:endParaRPr lang="tr-TR" sz="2400" dirty="0"/>
          </a:p>
        </p:txBody>
      </p:sp>
    </p:spTree>
    <p:extLst>
      <p:ext uri="{BB962C8B-B14F-4D97-AF65-F5344CB8AC3E}">
        <p14:creationId xmlns:p14="http://schemas.microsoft.com/office/powerpoint/2010/main" val="2383248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373025" y="259447"/>
            <a:ext cx="4206601" cy="523220"/>
          </a:xfrm>
          <a:prstGeom prst="rect">
            <a:avLst/>
          </a:prstGeom>
          <a:noFill/>
        </p:spPr>
        <p:txBody>
          <a:bodyPr wrap="none" rtlCol="0">
            <a:spAutoFit/>
          </a:bodyPr>
          <a:lstStyle/>
          <a:p>
            <a:r>
              <a:rPr lang="tr-TR" sz="2800" b="1" dirty="0" smtClean="0">
                <a:latin typeface="Trebuchet MS" panose="020B0603020202020204" pitchFamily="34" charset="0"/>
              </a:rPr>
              <a:t>YERLEŞTİRME İŞLEMLERİ</a:t>
            </a:r>
            <a:endParaRPr lang="tr-TR" sz="2800" b="1" dirty="0">
              <a:latin typeface="Trebuchet MS" panose="020B0603020202020204" pitchFamily="34" charset="0"/>
            </a:endParaRPr>
          </a:p>
        </p:txBody>
      </p:sp>
      <p:sp>
        <p:nvSpPr>
          <p:cNvPr id="7" name="Metin kutusu 6"/>
          <p:cNvSpPr txBox="1"/>
          <p:nvPr/>
        </p:nvSpPr>
        <p:spPr>
          <a:xfrm>
            <a:off x="2676822" y="2026326"/>
            <a:ext cx="7851786" cy="4062651"/>
          </a:xfrm>
          <a:prstGeom prst="rect">
            <a:avLst/>
          </a:prstGeom>
          <a:noFill/>
        </p:spPr>
        <p:txBody>
          <a:bodyPr wrap="square" rtlCol="0">
            <a:spAutoFit/>
          </a:bodyPr>
          <a:lstStyle/>
          <a:p>
            <a:pPr algn="ctr"/>
            <a:r>
              <a:rPr lang="tr-TR" sz="6000" b="1" dirty="0" smtClean="0"/>
              <a:t>ORTA ÖĞRETİM KURUMLARINA YERLEŞTİRME İŞLEMLERİ</a:t>
            </a:r>
            <a:endParaRPr lang="tr-TR" sz="6000" b="1" dirty="0">
              <a:solidFill>
                <a:schemeClr val="bg1"/>
              </a:solidFill>
            </a:endParaRPr>
          </a:p>
          <a:p>
            <a:endParaRPr lang="tr-TR" dirty="0"/>
          </a:p>
        </p:txBody>
      </p:sp>
    </p:spTree>
    <p:extLst>
      <p:ext uri="{BB962C8B-B14F-4D97-AF65-F5344CB8AC3E}">
        <p14:creationId xmlns:p14="http://schemas.microsoft.com/office/powerpoint/2010/main" val="24678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5159762" y="197652"/>
            <a:ext cx="6592639" cy="584775"/>
          </a:xfrm>
          <a:prstGeom prst="rect">
            <a:avLst/>
          </a:prstGeom>
          <a:noFill/>
        </p:spPr>
        <p:txBody>
          <a:bodyPr wrap="none" rtlCol="0">
            <a:spAutoFit/>
          </a:bodyPr>
          <a:lstStyle/>
          <a:p>
            <a:r>
              <a:rPr lang="tr-TR" sz="3200" b="1" dirty="0" smtClean="0">
                <a:latin typeface="Trebuchet MS" panose="020B0603020202020204" pitchFamily="34" charset="0"/>
              </a:rPr>
              <a:t>                  YERLEŞTİRME TAKVİMİ</a:t>
            </a:r>
            <a:endParaRPr lang="tr-TR" sz="3200" b="1" dirty="0">
              <a:latin typeface="Trebuchet MS" panose="020B0603020202020204" pitchFamily="34" charset="0"/>
            </a:endParaRPr>
          </a:p>
        </p:txBody>
      </p:sp>
      <p:pic>
        <p:nvPicPr>
          <p:cNvPr id="2" name="Resim 1"/>
          <p:cNvPicPr>
            <a:picLocks noChangeAspect="1"/>
          </p:cNvPicPr>
          <p:nvPr/>
        </p:nvPicPr>
        <p:blipFill rotWithShape="1">
          <a:blip r:embed="rId3"/>
          <a:srcRect l="23816" t="32740" r="26053" b="9923"/>
          <a:stretch/>
        </p:blipFill>
        <p:spPr>
          <a:xfrm>
            <a:off x="2518611" y="1106906"/>
            <a:ext cx="8107808" cy="5213683"/>
          </a:xfrm>
          <a:prstGeom prst="rect">
            <a:avLst/>
          </a:prstGeom>
        </p:spPr>
      </p:pic>
    </p:spTree>
    <p:extLst>
      <p:ext uri="{BB962C8B-B14F-4D97-AF65-F5344CB8AC3E}">
        <p14:creationId xmlns:p14="http://schemas.microsoft.com/office/powerpoint/2010/main" val="3282630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5159762" y="197652"/>
            <a:ext cx="6592639" cy="584775"/>
          </a:xfrm>
          <a:prstGeom prst="rect">
            <a:avLst/>
          </a:prstGeom>
          <a:noFill/>
        </p:spPr>
        <p:txBody>
          <a:bodyPr wrap="none" rtlCol="0">
            <a:spAutoFit/>
          </a:bodyPr>
          <a:lstStyle/>
          <a:p>
            <a:r>
              <a:rPr lang="tr-TR" sz="3200" b="1" dirty="0" smtClean="0">
                <a:latin typeface="Trebuchet MS" panose="020B0603020202020204" pitchFamily="34" charset="0"/>
              </a:rPr>
              <a:t>                  YERLEŞTİRME TAKVİMİ</a:t>
            </a:r>
            <a:endParaRPr lang="tr-TR" sz="3200" b="1" dirty="0">
              <a:latin typeface="Trebuchet MS" panose="020B0603020202020204" pitchFamily="34" charset="0"/>
            </a:endParaRPr>
          </a:p>
        </p:txBody>
      </p:sp>
      <p:pic>
        <p:nvPicPr>
          <p:cNvPr id="3" name="Resim 2"/>
          <p:cNvPicPr>
            <a:picLocks noChangeAspect="1"/>
          </p:cNvPicPr>
          <p:nvPr/>
        </p:nvPicPr>
        <p:blipFill rotWithShape="1">
          <a:blip r:embed="rId3"/>
          <a:srcRect l="23290" t="14486" r="24474" b="25836"/>
          <a:stretch/>
        </p:blipFill>
        <p:spPr>
          <a:xfrm>
            <a:off x="1909010" y="941720"/>
            <a:ext cx="8713277" cy="5596689"/>
          </a:xfrm>
          <a:prstGeom prst="rect">
            <a:avLst/>
          </a:prstGeom>
        </p:spPr>
      </p:pic>
    </p:spTree>
    <p:extLst>
      <p:ext uri="{BB962C8B-B14F-4D97-AF65-F5344CB8AC3E}">
        <p14:creationId xmlns:p14="http://schemas.microsoft.com/office/powerpoint/2010/main" val="680319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3" name="Dikdörtgen 2"/>
          <p:cNvSpPr/>
          <p:nvPr/>
        </p:nvSpPr>
        <p:spPr>
          <a:xfrm>
            <a:off x="1247048" y="1627395"/>
            <a:ext cx="10640152" cy="1569660"/>
          </a:xfrm>
          <a:prstGeom prst="rect">
            <a:avLst/>
          </a:prstGeom>
        </p:spPr>
        <p:txBody>
          <a:bodyPr wrap="square">
            <a:spAutoFit/>
          </a:bodyPr>
          <a:lstStyle/>
          <a:p>
            <a:pPr marL="342900" indent="-342900">
              <a:buFont typeface="Wingdings" panose="05000000000000000000" pitchFamily="2" charset="2"/>
              <a:buChar char="Ø"/>
            </a:pPr>
            <a:r>
              <a:rPr lang="tr-TR" sz="2400" b="1" dirty="0"/>
              <a:t>Güzel Sanatlar Liseleri, Spor Liseleri, Klasik Sanatlar ve Musiki, Görsel Sanatlar ve Spor Programı/Projesi Uygulayan Anadolu İmam Hatip Liselerine yerleştirme iş ve işlemleri ile öğrencilerin okullara kayıtları </a:t>
            </a:r>
            <a:r>
              <a:rPr lang="tr-TR" sz="2400" b="1" dirty="0">
                <a:solidFill>
                  <a:srgbClr val="FF0000"/>
                </a:solidFill>
              </a:rPr>
              <a:t>13 Temmuz 2018 tarihine </a:t>
            </a:r>
            <a:r>
              <a:rPr lang="tr-TR" sz="2400" b="1" dirty="0"/>
              <a:t>kadar (saat 17.00) tamamlanacaktır.</a:t>
            </a:r>
          </a:p>
        </p:txBody>
      </p:sp>
      <p:sp>
        <p:nvSpPr>
          <p:cNvPr id="7" name="Dikdörtgen 6"/>
          <p:cNvSpPr/>
          <p:nvPr/>
        </p:nvSpPr>
        <p:spPr>
          <a:xfrm>
            <a:off x="1247048" y="3553923"/>
            <a:ext cx="10640152" cy="3046988"/>
          </a:xfrm>
          <a:prstGeom prst="rect">
            <a:avLst/>
          </a:prstGeom>
        </p:spPr>
        <p:txBody>
          <a:bodyPr wrap="square">
            <a:spAutoFit/>
          </a:bodyPr>
          <a:lstStyle/>
          <a:p>
            <a:pPr marL="342900" indent="-342900" algn="just">
              <a:buFont typeface="Wingdings" panose="05000000000000000000" pitchFamily="2" charset="2"/>
              <a:buChar char="Ø"/>
            </a:pPr>
            <a:r>
              <a:rPr lang="tr-TR" sz="2400" b="1" dirty="0"/>
              <a:t>Özel Öğretim Kurumları Genel Müdürlüğüne bağlı özel ortaöğretim kurumları, Merkezî Sınav Puanı esas alınarak kendi yönetmeliklerine göre öğrenci alabilecektir. 2018/2019 </a:t>
            </a:r>
            <a:r>
              <a:rPr lang="tr-TR" sz="2400" b="1" dirty="0" smtClean="0"/>
              <a:t>eğitim öğretim </a:t>
            </a:r>
            <a:r>
              <a:rPr lang="tr-TR" sz="2400" b="1" dirty="0"/>
              <a:t>yılı için özel okul kayıt işlemleri, </a:t>
            </a:r>
            <a:r>
              <a:rPr lang="tr-TR" sz="2400" b="1" dirty="0">
                <a:solidFill>
                  <a:srgbClr val="FF0000"/>
                </a:solidFill>
              </a:rPr>
              <a:t>27 Haziran-13 Temmuz 2018</a:t>
            </a:r>
            <a:r>
              <a:rPr lang="tr-TR" sz="2400" b="1" dirty="0"/>
              <a:t> tarihleri arasında yapılabilecektir. Yerleştirme sonuçları aynı eğitim-öğretim yılı için geçerli olacaktır. Özel Öğretim Kurumlarına kayıt işlemini tamamlayan öğrencilere tercih ekranı açılmayacaktır. Ancak öğrenciler, tercih süresi içerisinde kayıtlarını iptal ettirmeleri durumunda tercihte bulunabilecektir</a:t>
            </a:r>
          </a:p>
        </p:txBody>
      </p:sp>
      <p:sp>
        <p:nvSpPr>
          <p:cNvPr id="11" name="Metin kutusu 10"/>
          <p:cNvSpPr txBox="1"/>
          <p:nvPr/>
        </p:nvSpPr>
        <p:spPr>
          <a:xfrm>
            <a:off x="1989221" y="965047"/>
            <a:ext cx="3860352" cy="584775"/>
          </a:xfrm>
          <a:prstGeom prst="rect">
            <a:avLst/>
          </a:prstGeom>
          <a:noFill/>
        </p:spPr>
        <p:txBody>
          <a:bodyPr wrap="none" rtlCol="0">
            <a:spAutoFit/>
          </a:bodyPr>
          <a:lstStyle/>
          <a:p>
            <a:r>
              <a:rPr lang="tr-TR" sz="3200" b="1" dirty="0" smtClean="0"/>
              <a:t>GENEL AÇIKLAMALAR</a:t>
            </a:r>
            <a:endParaRPr lang="tr-TR" sz="3200" b="1" dirty="0"/>
          </a:p>
        </p:txBody>
      </p:sp>
    </p:spTree>
    <p:extLst>
      <p:ext uri="{BB962C8B-B14F-4D97-AF65-F5344CB8AC3E}">
        <p14:creationId xmlns:p14="http://schemas.microsoft.com/office/powerpoint/2010/main" val="16004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1053773" y="1377867"/>
            <a:ext cx="11138228" cy="5170646"/>
          </a:xfrm>
          <a:prstGeom prst="rect">
            <a:avLst/>
          </a:prstGeom>
        </p:spPr>
        <p:txBody>
          <a:bodyPr wrap="square">
            <a:spAutoFit/>
          </a:bodyPr>
          <a:lstStyle/>
          <a:p>
            <a:pPr marL="342900" indent="-342900" algn="just">
              <a:buFont typeface="Wingdings" panose="05000000000000000000" pitchFamily="2" charset="2"/>
              <a:buChar char="Ø"/>
            </a:pPr>
            <a:r>
              <a:rPr lang="tr-TR" sz="2200" b="1" dirty="0">
                <a:solidFill>
                  <a:srgbClr val="FF0000"/>
                </a:solidFill>
              </a:rPr>
              <a:t>Açık Öğretim Ortaokulu öğrencileri</a:t>
            </a:r>
            <a:r>
              <a:rPr lang="tr-TR" sz="2200" b="1" dirty="0"/>
              <a:t>, kayıt kabul şartlarını taşımaları hâlinde </a:t>
            </a:r>
            <a:r>
              <a:rPr lang="tr-TR" sz="2200" b="1" dirty="0">
                <a:solidFill>
                  <a:srgbClr val="FF0000"/>
                </a:solidFill>
              </a:rPr>
              <a:t>sınavla öğrenci alan okullar için </a:t>
            </a:r>
            <a:r>
              <a:rPr lang="tr-TR" sz="2200" b="1" dirty="0"/>
              <a:t>tercihlerini bu kılavuz ekinde yer alan Açık Öğretim Ortaokulu ve Yurtdışından Başvuran Öğrenciler İçin “Tercih Ön Çalışma Formu Ek-2”yi doldurarak yapacaktır. Öğrencilerin doldurdukları formu, Ölçme, Değerlendirme ve Sınav Hizmetleri Genel Müdürlüğü Emniyet Mahallesi Milas Sokak No:21 (06500) Teknikokullar - Yenimahalle/ANKARA adresine 13 Temmuz 2018 tarihi mesai bitimine kadar APS veya dengi hızlı posta hizmeti ile göndermeleri gerekmektedir. Bu tarihten sonra gelen başvurular dikkate alınmayacaktır. Ayrıca ilgili öğrencilerin, yerleştirmeye esas nakil başvuruları için tercihlerini, yerleştirme takviminde belirtilen tercih süresi içinde göndermeleri gerekmektedir. Tercihlerden ve olabilecek diğer gecikmelerden öğrenci velisi sorumlu olacaktır. </a:t>
            </a:r>
            <a:endParaRPr lang="tr-TR" sz="2200" b="1" dirty="0" smtClean="0"/>
          </a:p>
          <a:p>
            <a:pPr marL="342900" indent="-342900" algn="just">
              <a:buFont typeface="Wingdings" panose="05000000000000000000" pitchFamily="2" charset="2"/>
              <a:buChar char="Ø"/>
            </a:pPr>
            <a:r>
              <a:rPr lang="tr-TR" sz="2200" b="1" dirty="0" smtClean="0">
                <a:solidFill>
                  <a:srgbClr val="FF0000"/>
                </a:solidFill>
              </a:rPr>
              <a:t>Açık </a:t>
            </a:r>
            <a:r>
              <a:rPr lang="tr-TR" sz="2200" b="1" dirty="0">
                <a:solidFill>
                  <a:srgbClr val="FF0000"/>
                </a:solidFill>
              </a:rPr>
              <a:t>Öğretim Ortaokulu öğrencilerinin yerleştirme işlemleri</a:t>
            </a:r>
            <a:r>
              <a:rPr lang="tr-TR" sz="2200" b="1" dirty="0"/>
              <a:t>, yerel yerleştirme ile öğrenci alan okullar için yerleştirme talebinde bulunmaları hâlinde, ikamet adresleri dikkate alınarak </a:t>
            </a:r>
            <a:r>
              <a:rPr lang="tr-TR" sz="2200" b="1" dirty="0" smtClean="0"/>
              <a:t>İlçe </a:t>
            </a:r>
            <a:r>
              <a:rPr lang="tr-TR" sz="2200" b="1" dirty="0"/>
              <a:t>Öğrenci Yerleştirme ve Nakil Komisyonlarınca 10-14 Eylül 2018 tarihlerinde yapılacaktır.</a:t>
            </a:r>
          </a:p>
        </p:txBody>
      </p:sp>
    </p:spTree>
    <p:extLst>
      <p:ext uri="{BB962C8B-B14F-4D97-AF65-F5344CB8AC3E}">
        <p14:creationId xmlns:p14="http://schemas.microsoft.com/office/powerpoint/2010/main" val="3292326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994611" y="2119353"/>
            <a:ext cx="10491536" cy="3046988"/>
          </a:xfrm>
          <a:prstGeom prst="rect">
            <a:avLst/>
          </a:prstGeom>
        </p:spPr>
        <p:txBody>
          <a:bodyPr wrap="square">
            <a:spAutoFit/>
          </a:bodyPr>
          <a:lstStyle/>
          <a:p>
            <a:pPr marL="457200" indent="-457200" algn="just">
              <a:buFont typeface="Wingdings" panose="05000000000000000000" pitchFamily="2" charset="2"/>
              <a:buChar char="Ø"/>
            </a:pPr>
            <a:r>
              <a:rPr lang="tr-TR" sz="3200" b="1" dirty="0">
                <a:solidFill>
                  <a:srgbClr val="FF0000"/>
                </a:solidFill>
              </a:rPr>
              <a:t>Yurt dışında 8’inci sınıfı bitiren öğrencilerin </a:t>
            </a:r>
            <a:r>
              <a:rPr lang="tr-TR" sz="3200" b="1" dirty="0"/>
              <a:t>“Yerel Yerleştirme İle Öğrenci Alan Okullara” yerleştirme işlemleri, Milli Eğitim Bakanlığı Ortaöğretim Kurumları Yönetmeliğinin 27’inci Maddesi ikinci fıkrası hükümleri çerçevesinde </a:t>
            </a:r>
            <a:r>
              <a:rPr lang="tr-TR" sz="3200" b="1" dirty="0" smtClean="0">
                <a:solidFill>
                  <a:srgbClr val="FF0000"/>
                </a:solidFill>
              </a:rPr>
              <a:t>İlçe </a:t>
            </a:r>
            <a:r>
              <a:rPr lang="tr-TR" sz="3200" b="1" dirty="0">
                <a:solidFill>
                  <a:srgbClr val="FF0000"/>
                </a:solidFill>
              </a:rPr>
              <a:t>Öğrenci Yerleştirme ve Nakil Komisyonlarınca yapılacaktır.</a:t>
            </a:r>
          </a:p>
        </p:txBody>
      </p:sp>
    </p:spTree>
    <p:extLst>
      <p:ext uri="{BB962C8B-B14F-4D97-AF65-F5344CB8AC3E}">
        <p14:creationId xmlns:p14="http://schemas.microsoft.com/office/powerpoint/2010/main" val="2756139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830571" y="2119353"/>
            <a:ext cx="10110145" cy="3970318"/>
          </a:xfrm>
          <a:prstGeom prst="rect">
            <a:avLst/>
          </a:prstGeom>
        </p:spPr>
        <p:txBody>
          <a:bodyPr wrap="square">
            <a:spAutoFit/>
          </a:bodyPr>
          <a:lstStyle/>
          <a:p>
            <a:pPr marL="457200" indent="-457200" algn="just">
              <a:buFont typeface="Wingdings" panose="05000000000000000000" pitchFamily="2" charset="2"/>
              <a:buChar char="Ø"/>
            </a:pPr>
            <a:r>
              <a:rPr lang="tr-TR" sz="2800" b="1" dirty="0"/>
              <a:t>Tercih işlemleri, Bakanlığımız http://www.meb.gov.tr veya https://e-okul.meb.gov.tr internet adreslerinde yayımlanan tercih listelerine göre, öğrenci velisi tarafından 02-13 Temmuz 2018 (17.00’ye kadar) tarihleri arasında yapılacaktır</a:t>
            </a:r>
            <a:r>
              <a:rPr lang="tr-TR" sz="2800" b="1" dirty="0" smtClean="0"/>
              <a:t>. </a:t>
            </a:r>
            <a:r>
              <a:rPr lang="tr-TR" sz="2800" b="1" dirty="0" smtClean="0">
                <a:solidFill>
                  <a:srgbClr val="FF0000"/>
                </a:solidFill>
              </a:rPr>
              <a:t>(</a:t>
            </a:r>
            <a:r>
              <a:rPr lang="tr-TR" sz="2800" b="1" dirty="0" err="1" smtClean="0">
                <a:solidFill>
                  <a:srgbClr val="FF0000"/>
                </a:solidFill>
              </a:rPr>
              <a:t>sms</a:t>
            </a:r>
            <a:r>
              <a:rPr lang="tr-TR" sz="2800" b="1" dirty="0" smtClean="0">
                <a:solidFill>
                  <a:srgbClr val="FF0000"/>
                </a:solidFill>
              </a:rPr>
              <a:t> ile duyuralım.)</a:t>
            </a:r>
          </a:p>
          <a:p>
            <a:pPr algn="just"/>
            <a:endParaRPr lang="tr-TR" sz="2800" b="1" dirty="0" smtClean="0"/>
          </a:p>
          <a:p>
            <a:pPr marL="457200" indent="-457200" algn="just">
              <a:buFont typeface="Wingdings" panose="05000000000000000000" pitchFamily="2" charset="2"/>
              <a:buChar char="Ø"/>
            </a:pPr>
            <a:r>
              <a:rPr lang="tr-TR" sz="2800" b="1" dirty="0" smtClean="0"/>
              <a:t> </a:t>
            </a:r>
            <a:r>
              <a:rPr lang="tr-TR" sz="2800" b="1" dirty="0"/>
              <a:t>Öğrenci velisi ve diğer ilgililer bu kılavuzda belirtilen bütün hükümleri kabul etmiş sayılacaktır</a:t>
            </a:r>
            <a:r>
              <a:rPr lang="tr-TR" sz="2800" b="1" dirty="0" smtClean="0"/>
              <a:t>. </a:t>
            </a:r>
            <a:r>
              <a:rPr lang="tr-TR" sz="2800" b="1" dirty="0" smtClean="0">
                <a:solidFill>
                  <a:srgbClr val="FF0000"/>
                </a:solidFill>
              </a:rPr>
              <a:t>(İnternet Sitesinden Yayınlayalım. </a:t>
            </a:r>
            <a:r>
              <a:rPr lang="tr-TR" sz="2800" b="1" dirty="0" err="1" smtClean="0">
                <a:solidFill>
                  <a:srgbClr val="FF0000"/>
                </a:solidFill>
              </a:rPr>
              <a:t>Sms</a:t>
            </a:r>
            <a:r>
              <a:rPr lang="tr-TR" sz="2800" b="1" dirty="0" smtClean="0">
                <a:solidFill>
                  <a:srgbClr val="FF0000"/>
                </a:solidFill>
              </a:rPr>
              <a:t> ile duyuralım.)</a:t>
            </a:r>
            <a:endParaRPr lang="tr-TR" sz="2800" b="1" dirty="0">
              <a:solidFill>
                <a:srgbClr val="FF0000"/>
              </a:solidFill>
            </a:endParaRPr>
          </a:p>
        </p:txBody>
      </p:sp>
    </p:spTree>
    <p:extLst>
      <p:ext uri="{BB962C8B-B14F-4D97-AF65-F5344CB8AC3E}">
        <p14:creationId xmlns:p14="http://schemas.microsoft.com/office/powerpoint/2010/main" val="729261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1315452" y="1765895"/>
            <a:ext cx="10355847" cy="1569660"/>
          </a:xfrm>
          <a:prstGeom prst="rect">
            <a:avLst/>
          </a:prstGeom>
        </p:spPr>
        <p:txBody>
          <a:bodyPr wrap="square">
            <a:spAutoFit/>
          </a:bodyPr>
          <a:lstStyle/>
          <a:p>
            <a:pPr marL="457200" indent="-457200">
              <a:buFont typeface="Wingdings" panose="05000000000000000000" pitchFamily="2" charset="2"/>
              <a:buChar char="Ø"/>
            </a:pPr>
            <a:r>
              <a:rPr lang="tr-TR" sz="3200" dirty="0">
                <a:solidFill>
                  <a:srgbClr val="FF0000"/>
                </a:solidFill>
              </a:rPr>
              <a:t>Özel ortaöğretim kurumlarına ve yetenek sınavı </a:t>
            </a:r>
            <a:r>
              <a:rPr lang="tr-TR" sz="3200" dirty="0"/>
              <a:t>ile öğrenci alan okullara kesin kayıt işlemini tamamlamış öğrenciler, tercihte bulunamayacaktır.</a:t>
            </a:r>
          </a:p>
        </p:txBody>
      </p:sp>
    </p:spTree>
    <p:extLst>
      <p:ext uri="{BB962C8B-B14F-4D97-AF65-F5344CB8AC3E}">
        <p14:creationId xmlns:p14="http://schemas.microsoft.com/office/powerpoint/2010/main" val="3113688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1567794" y="998618"/>
            <a:ext cx="9743052" cy="584775"/>
          </a:xfrm>
          <a:prstGeom prst="rect">
            <a:avLst/>
          </a:prstGeom>
        </p:spPr>
        <p:txBody>
          <a:bodyPr wrap="none">
            <a:spAutoFit/>
          </a:bodyPr>
          <a:lstStyle/>
          <a:p>
            <a:r>
              <a:rPr lang="sv-SE" sz="3200" b="1" dirty="0" smtClean="0"/>
              <a:t>ORTAÖĞRETİM </a:t>
            </a:r>
            <a:r>
              <a:rPr lang="sv-SE" sz="3200" b="1" dirty="0"/>
              <a:t>OKULLARINA GENEL BAŞVURU ŞARTLARI</a:t>
            </a:r>
            <a:endParaRPr lang="tr-TR" sz="3200" b="1" dirty="0"/>
          </a:p>
        </p:txBody>
      </p:sp>
      <p:sp>
        <p:nvSpPr>
          <p:cNvPr id="3" name="Dikdörtgen 2"/>
          <p:cNvSpPr/>
          <p:nvPr/>
        </p:nvSpPr>
        <p:spPr>
          <a:xfrm>
            <a:off x="1331495" y="2227560"/>
            <a:ext cx="9914020" cy="1938992"/>
          </a:xfrm>
          <a:prstGeom prst="rect">
            <a:avLst/>
          </a:prstGeom>
        </p:spPr>
        <p:txBody>
          <a:bodyPr wrap="square">
            <a:spAutoFit/>
          </a:bodyPr>
          <a:lstStyle/>
          <a:p>
            <a:pPr marL="457200" indent="-457200">
              <a:buAutoNum type="alphaLcParenR"/>
            </a:pPr>
            <a:r>
              <a:rPr lang="tr-TR" sz="2400" b="1" dirty="0" smtClean="0"/>
              <a:t>2017–2018 </a:t>
            </a:r>
            <a:r>
              <a:rPr lang="tr-TR" sz="2400" b="1" dirty="0"/>
              <a:t>eğitim-öğretim yılında ortaokul veya imam hatip ortaokulu 8’inci sınıfını başarıyla tamamlamış veya Açık Öğretim Ortaokulundan mezun durumda olmak, </a:t>
            </a:r>
            <a:endParaRPr lang="tr-TR" sz="2400" b="1" dirty="0" smtClean="0"/>
          </a:p>
          <a:p>
            <a:r>
              <a:rPr lang="tr-TR" sz="2400" b="1" dirty="0" smtClean="0"/>
              <a:t>b</a:t>
            </a:r>
            <a:r>
              <a:rPr lang="tr-TR" sz="2400" b="1" dirty="0"/>
              <a:t>) Sınavla öğrenci alan okullar için Merkezi Sınav Puanına sahip olmak</a:t>
            </a:r>
            <a:r>
              <a:rPr lang="tr-TR" sz="2400" b="1" dirty="0" smtClean="0"/>
              <a:t>.</a:t>
            </a:r>
          </a:p>
          <a:p>
            <a:r>
              <a:rPr lang="tr-TR" sz="2400" b="1" dirty="0" smtClean="0"/>
              <a:t> </a:t>
            </a:r>
            <a:r>
              <a:rPr lang="tr-TR" sz="2400" b="1" dirty="0"/>
              <a:t>c) Başvuru yapılacak okulun kayıt kabul şartlarını taşımak,</a:t>
            </a:r>
          </a:p>
        </p:txBody>
      </p:sp>
    </p:spTree>
    <p:extLst>
      <p:ext uri="{BB962C8B-B14F-4D97-AF65-F5344CB8AC3E}">
        <p14:creationId xmlns:p14="http://schemas.microsoft.com/office/powerpoint/2010/main" val="1684360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8414703" y="211812"/>
            <a:ext cx="3102131" cy="584775"/>
          </a:xfrm>
          <a:prstGeom prst="rect">
            <a:avLst/>
          </a:prstGeom>
          <a:noFill/>
        </p:spPr>
        <p:txBody>
          <a:bodyPr wrap="none" rtlCol="0">
            <a:spAutoFit/>
          </a:bodyPr>
          <a:lstStyle/>
          <a:p>
            <a:r>
              <a:rPr lang="tr-TR" sz="3200" b="1" dirty="0" smtClean="0">
                <a:latin typeface="Trebuchet MS" panose="020B0603020202020204" pitchFamily="34" charset="0"/>
              </a:rPr>
              <a:t>ÖNCEKİ DURUM</a:t>
            </a:r>
            <a:endParaRPr lang="tr-TR" sz="3200" b="1" dirty="0">
              <a:latin typeface="Trebuchet MS" panose="020B0603020202020204" pitchFamily="34" charset="0"/>
            </a:endParaRPr>
          </a:p>
        </p:txBody>
      </p:sp>
      <p:pic>
        <p:nvPicPr>
          <p:cNvPr id="7" name="Resim 6"/>
          <p:cNvPicPr>
            <a:picLocks noChangeAspect="1"/>
          </p:cNvPicPr>
          <p:nvPr/>
        </p:nvPicPr>
        <p:blipFill>
          <a:blip r:embed="rId3"/>
          <a:stretch>
            <a:fillRect/>
          </a:stretch>
        </p:blipFill>
        <p:spPr>
          <a:xfrm>
            <a:off x="1671637" y="1171575"/>
            <a:ext cx="9774448" cy="4987178"/>
          </a:xfrm>
          <a:prstGeom prst="rect">
            <a:avLst/>
          </a:prstGeom>
        </p:spPr>
      </p:pic>
      <p:sp>
        <p:nvSpPr>
          <p:cNvPr id="13" name="Sağ Ok 12"/>
          <p:cNvSpPr/>
          <p:nvPr/>
        </p:nvSpPr>
        <p:spPr>
          <a:xfrm rot="583542">
            <a:off x="5090754" y="4285375"/>
            <a:ext cx="2748052" cy="611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Özel Yetenek Sınavı İle</a:t>
            </a:r>
            <a:endParaRPr lang="tr-TR" b="1" dirty="0"/>
          </a:p>
        </p:txBody>
      </p:sp>
    </p:spTree>
    <p:extLst>
      <p:ext uri="{BB962C8B-B14F-4D97-AF65-F5344CB8AC3E}">
        <p14:creationId xmlns:p14="http://schemas.microsoft.com/office/powerpoint/2010/main" val="260944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1958058" y="996434"/>
            <a:ext cx="3244991" cy="584775"/>
          </a:xfrm>
          <a:prstGeom prst="rect">
            <a:avLst/>
          </a:prstGeom>
        </p:spPr>
        <p:txBody>
          <a:bodyPr wrap="none">
            <a:spAutoFit/>
          </a:bodyPr>
          <a:lstStyle/>
          <a:p>
            <a:r>
              <a:rPr lang="tr-TR" sz="3200" b="1" dirty="0" smtClean="0"/>
              <a:t>TERCİH </a:t>
            </a:r>
            <a:r>
              <a:rPr lang="tr-TR" sz="3200" b="1" dirty="0"/>
              <a:t>İŞLEMLERİ</a:t>
            </a:r>
          </a:p>
        </p:txBody>
      </p:sp>
      <p:sp>
        <p:nvSpPr>
          <p:cNvPr id="3" name="Dikdörtgen 2"/>
          <p:cNvSpPr/>
          <p:nvPr/>
        </p:nvSpPr>
        <p:spPr>
          <a:xfrm>
            <a:off x="1379621" y="1600027"/>
            <a:ext cx="9914020" cy="1569660"/>
          </a:xfrm>
          <a:prstGeom prst="rect">
            <a:avLst/>
          </a:prstGeom>
        </p:spPr>
        <p:txBody>
          <a:bodyPr wrap="square">
            <a:spAutoFit/>
          </a:bodyPr>
          <a:lstStyle/>
          <a:p>
            <a:pPr marL="342900" indent="-342900" algn="just">
              <a:buFont typeface="Wingdings" panose="05000000000000000000" pitchFamily="2" charset="2"/>
              <a:buChar char="Ø"/>
            </a:pPr>
            <a:r>
              <a:rPr lang="tr-TR" sz="2400" b="1" dirty="0" smtClean="0"/>
              <a:t>Tercih </a:t>
            </a:r>
            <a:r>
              <a:rPr lang="tr-TR" sz="2400" b="1" dirty="0"/>
              <a:t>işlemi öğrenci ve velisi tarafından https://e-okul.meb.gov.tr </a:t>
            </a:r>
            <a:r>
              <a:rPr lang="tr-TR" sz="2400" b="1" dirty="0">
                <a:solidFill>
                  <a:srgbClr val="FF0000"/>
                </a:solidFill>
              </a:rPr>
              <a:t>internet adresinden veya herhangi bir ortaokul/imam hatip ortaokulu müdürlüklerinden yapılabilecektir. Yapılan tercihler mutlaka ilgili ortaokul müdürlüklerine onaylatılacaktır.</a:t>
            </a:r>
          </a:p>
        </p:txBody>
      </p:sp>
      <p:sp>
        <p:nvSpPr>
          <p:cNvPr id="7" name="Dikdörtgen 6"/>
          <p:cNvSpPr/>
          <p:nvPr/>
        </p:nvSpPr>
        <p:spPr>
          <a:xfrm>
            <a:off x="1379620" y="3530405"/>
            <a:ext cx="9914021" cy="1938992"/>
          </a:xfrm>
          <a:prstGeom prst="rect">
            <a:avLst/>
          </a:prstGeom>
        </p:spPr>
        <p:txBody>
          <a:bodyPr wrap="square">
            <a:spAutoFit/>
          </a:bodyPr>
          <a:lstStyle/>
          <a:p>
            <a:pPr marL="342900" indent="-342900" algn="just">
              <a:buFont typeface="Wingdings" panose="05000000000000000000" pitchFamily="2" charset="2"/>
              <a:buChar char="Ø"/>
            </a:pPr>
            <a:r>
              <a:rPr lang="tr-TR" sz="2400" b="1" dirty="0" smtClean="0"/>
              <a:t>Sınava </a:t>
            </a:r>
            <a:r>
              <a:rPr lang="tr-TR" sz="2400" b="1" dirty="0"/>
              <a:t>giren ve Merkezî Sınav Puanına sahip olan öğrenciler dâhil </a:t>
            </a:r>
            <a:r>
              <a:rPr lang="tr-TR" sz="2400" b="1" dirty="0">
                <a:solidFill>
                  <a:srgbClr val="FF0000"/>
                </a:solidFill>
              </a:rPr>
              <a:t>tüm öğrenciler yerel yerleştirme ile öğrenci alan okul tercihinde bulunmak zorundadır. </a:t>
            </a:r>
            <a:r>
              <a:rPr lang="tr-TR" sz="2400" b="1" dirty="0"/>
              <a:t>Yerel Yerleştirme İle Öğrenci Alan Okullar ekranından tercih yapılmaması durumunda, öğrencilere Merkezî Sınavla Öğrenci Alan Okullar ile Pansiyonlu Okullar tercih ekranı açılmayacaktır. </a:t>
            </a:r>
          </a:p>
        </p:txBody>
      </p:sp>
    </p:spTree>
    <p:extLst>
      <p:ext uri="{BB962C8B-B14F-4D97-AF65-F5344CB8AC3E}">
        <p14:creationId xmlns:p14="http://schemas.microsoft.com/office/powerpoint/2010/main" val="2217091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3" name="Metin kutusu 2"/>
          <p:cNvSpPr txBox="1"/>
          <p:nvPr/>
        </p:nvSpPr>
        <p:spPr>
          <a:xfrm>
            <a:off x="5056768" y="931538"/>
            <a:ext cx="2786340" cy="523220"/>
          </a:xfrm>
          <a:prstGeom prst="rect">
            <a:avLst/>
          </a:prstGeom>
          <a:noFill/>
        </p:spPr>
        <p:txBody>
          <a:bodyPr wrap="none" rtlCol="0">
            <a:spAutoFit/>
          </a:bodyPr>
          <a:lstStyle/>
          <a:p>
            <a:r>
              <a:rPr lang="tr-TR" sz="2800" b="1" dirty="0" smtClean="0"/>
              <a:t>ÖĞRENCİLERDEN</a:t>
            </a:r>
            <a:r>
              <a:rPr lang="tr-TR" dirty="0" smtClean="0"/>
              <a:t>;</a:t>
            </a:r>
            <a:endParaRPr lang="tr-TR" dirty="0"/>
          </a:p>
        </p:txBody>
      </p:sp>
      <p:sp>
        <p:nvSpPr>
          <p:cNvPr id="7" name="Metin kutusu 6"/>
          <p:cNvSpPr txBox="1"/>
          <p:nvPr/>
        </p:nvSpPr>
        <p:spPr>
          <a:xfrm>
            <a:off x="2486920" y="2520979"/>
            <a:ext cx="3733779" cy="738664"/>
          </a:xfrm>
          <a:prstGeom prst="rect">
            <a:avLst/>
          </a:prstGeom>
          <a:noFill/>
        </p:spPr>
        <p:txBody>
          <a:bodyPr wrap="none" rtlCol="0">
            <a:spAutoFit/>
          </a:bodyPr>
          <a:lstStyle/>
          <a:p>
            <a:r>
              <a:rPr lang="tr-TR" sz="2400" b="1" dirty="0" smtClean="0"/>
              <a:t>MERKEZİ SINAVA GİRENLER</a:t>
            </a:r>
            <a:endParaRPr lang="tr-TR" dirty="0" smtClean="0"/>
          </a:p>
          <a:p>
            <a:r>
              <a:rPr lang="tr-TR" dirty="0" smtClean="0"/>
              <a:t> </a:t>
            </a:r>
            <a:endParaRPr lang="tr-TR" dirty="0"/>
          </a:p>
        </p:txBody>
      </p:sp>
      <p:sp>
        <p:nvSpPr>
          <p:cNvPr id="13" name="Metin kutusu 12"/>
          <p:cNvSpPr txBox="1"/>
          <p:nvPr/>
        </p:nvSpPr>
        <p:spPr>
          <a:xfrm>
            <a:off x="6507948" y="2509921"/>
            <a:ext cx="4251548" cy="738664"/>
          </a:xfrm>
          <a:prstGeom prst="rect">
            <a:avLst/>
          </a:prstGeom>
          <a:noFill/>
        </p:spPr>
        <p:txBody>
          <a:bodyPr wrap="square" rtlCol="0">
            <a:spAutoFit/>
          </a:bodyPr>
          <a:lstStyle/>
          <a:p>
            <a:r>
              <a:rPr lang="tr-TR" sz="2400" b="1" dirty="0" smtClean="0"/>
              <a:t>MERKEZİ SINAVA GİRMEYENLER</a:t>
            </a:r>
          </a:p>
          <a:p>
            <a:r>
              <a:rPr lang="tr-TR" dirty="0" smtClean="0"/>
              <a:t> </a:t>
            </a:r>
            <a:endParaRPr lang="tr-TR" dirty="0"/>
          </a:p>
        </p:txBody>
      </p:sp>
      <p:sp>
        <p:nvSpPr>
          <p:cNvPr id="11" name="Metin kutusu 10"/>
          <p:cNvSpPr txBox="1"/>
          <p:nvPr/>
        </p:nvSpPr>
        <p:spPr>
          <a:xfrm>
            <a:off x="799716" y="4366348"/>
            <a:ext cx="5187767" cy="1384995"/>
          </a:xfrm>
          <a:prstGeom prst="rect">
            <a:avLst/>
          </a:prstGeom>
          <a:noFill/>
        </p:spPr>
        <p:txBody>
          <a:bodyPr wrap="none" rtlCol="0">
            <a:spAutoFit/>
          </a:bodyPr>
          <a:lstStyle/>
          <a:p>
            <a:r>
              <a:rPr lang="tr-TR" sz="2000" b="1" dirty="0" smtClean="0"/>
              <a:t>Sınav Puanı ile Öğrenci Alan Okullardan: </a:t>
            </a:r>
            <a:r>
              <a:rPr lang="tr-TR" sz="2800" b="1" dirty="0" smtClean="0"/>
              <a:t>5</a:t>
            </a:r>
          </a:p>
          <a:p>
            <a:r>
              <a:rPr lang="tr-TR" sz="2000" b="1" dirty="0" smtClean="0"/>
              <a:t>Yerel Yerleştirme ile Öğrenci Alan Okullardan:</a:t>
            </a:r>
            <a:r>
              <a:rPr lang="tr-TR" sz="2800" b="1" dirty="0" smtClean="0"/>
              <a:t>5</a:t>
            </a:r>
          </a:p>
          <a:p>
            <a:r>
              <a:rPr lang="tr-TR" sz="2000" b="1" dirty="0" smtClean="0"/>
              <a:t>Pansiyonlu Okullardan: </a:t>
            </a:r>
            <a:r>
              <a:rPr lang="tr-TR" sz="2800" b="1" dirty="0" smtClean="0"/>
              <a:t>5</a:t>
            </a:r>
            <a:endParaRPr lang="tr-TR" sz="2800" b="1" dirty="0"/>
          </a:p>
        </p:txBody>
      </p:sp>
      <p:sp>
        <p:nvSpPr>
          <p:cNvPr id="15" name="Metin kutusu 14"/>
          <p:cNvSpPr txBox="1"/>
          <p:nvPr/>
        </p:nvSpPr>
        <p:spPr>
          <a:xfrm>
            <a:off x="6449938" y="4366348"/>
            <a:ext cx="5213415" cy="1354217"/>
          </a:xfrm>
          <a:prstGeom prst="rect">
            <a:avLst/>
          </a:prstGeom>
          <a:noFill/>
        </p:spPr>
        <p:txBody>
          <a:bodyPr wrap="none" rtlCol="0">
            <a:spAutoFit/>
          </a:bodyPr>
          <a:lstStyle/>
          <a:p>
            <a:r>
              <a:rPr lang="tr-TR" sz="2000" b="1" dirty="0"/>
              <a:t>Yerel Yerleştirme ile Öğrenci Alan Okullardan:</a:t>
            </a:r>
            <a:r>
              <a:rPr lang="tr-TR" sz="3200" b="1" dirty="0"/>
              <a:t>5</a:t>
            </a:r>
          </a:p>
          <a:p>
            <a:r>
              <a:rPr lang="tr-TR" sz="2000" b="1" dirty="0"/>
              <a:t>Pansiyonlu Okullardan: </a:t>
            </a:r>
            <a:r>
              <a:rPr lang="tr-TR" sz="3200" b="1" dirty="0"/>
              <a:t>5</a:t>
            </a:r>
          </a:p>
          <a:p>
            <a:endParaRPr lang="tr-TR" dirty="0"/>
          </a:p>
        </p:txBody>
      </p:sp>
      <p:sp>
        <p:nvSpPr>
          <p:cNvPr id="17" name="Aşağı Ok 16"/>
          <p:cNvSpPr/>
          <p:nvPr/>
        </p:nvSpPr>
        <p:spPr>
          <a:xfrm rot="1942629">
            <a:off x="4695437" y="1357153"/>
            <a:ext cx="647935" cy="1250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Aşağı Ok 17"/>
          <p:cNvSpPr/>
          <p:nvPr/>
        </p:nvSpPr>
        <p:spPr>
          <a:xfrm rot="18848361">
            <a:off x="7384224" y="1323574"/>
            <a:ext cx="647935" cy="1250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Aşağı Ok 18"/>
          <p:cNvSpPr/>
          <p:nvPr/>
        </p:nvSpPr>
        <p:spPr>
          <a:xfrm rot="1942629">
            <a:off x="3651496" y="3095030"/>
            <a:ext cx="647935" cy="1250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Aşağı Ok 19"/>
          <p:cNvSpPr/>
          <p:nvPr/>
        </p:nvSpPr>
        <p:spPr>
          <a:xfrm rot="19403666">
            <a:off x="8468999" y="2995855"/>
            <a:ext cx="647935" cy="1250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41747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3" name="Metin kutusu 2"/>
          <p:cNvSpPr txBox="1"/>
          <p:nvPr/>
        </p:nvSpPr>
        <p:spPr>
          <a:xfrm>
            <a:off x="5056768" y="931538"/>
            <a:ext cx="2148345" cy="523220"/>
          </a:xfrm>
          <a:prstGeom prst="rect">
            <a:avLst/>
          </a:prstGeom>
          <a:noFill/>
        </p:spPr>
        <p:txBody>
          <a:bodyPr wrap="none" rtlCol="0">
            <a:spAutoFit/>
          </a:bodyPr>
          <a:lstStyle/>
          <a:p>
            <a:r>
              <a:rPr lang="tr-TR" sz="2800" b="1" dirty="0" smtClean="0"/>
              <a:t>ÖĞRENCİLER</a:t>
            </a:r>
            <a:r>
              <a:rPr lang="tr-TR" dirty="0" smtClean="0"/>
              <a:t>;</a:t>
            </a:r>
            <a:endParaRPr lang="tr-TR" dirty="0"/>
          </a:p>
        </p:txBody>
      </p:sp>
      <p:sp>
        <p:nvSpPr>
          <p:cNvPr id="17" name="Aşağı Ok 16"/>
          <p:cNvSpPr/>
          <p:nvPr/>
        </p:nvSpPr>
        <p:spPr>
          <a:xfrm>
            <a:off x="5919955" y="1443966"/>
            <a:ext cx="529983" cy="992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284009" y="2436927"/>
            <a:ext cx="10331858" cy="830997"/>
          </a:xfrm>
          <a:prstGeom prst="rect">
            <a:avLst/>
          </a:prstGeom>
        </p:spPr>
        <p:txBody>
          <a:bodyPr wrap="square">
            <a:spAutoFit/>
          </a:bodyPr>
          <a:lstStyle/>
          <a:p>
            <a:pPr algn="ctr"/>
            <a:r>
              <a:rPr lang="tr-TR" sz="2400" b="1" dirty="0" smtClean="0"/>
              <a:t>İlk </a:t>
            </a:r>
            <a:r>
              <a:rPr lang="tr-TR" sz="2400" b="1" dirty="0"/>
              <a:t>olarak Yerel Yerleştirme İle Öğrenci Alan Okullar ekranından tercih yapacaklardır. </a:t>
            </a:r>
            <a:endParaRPr lang="tr-TR" sz="2400" dirty="0"/>
          </a:p>
        </p:txBody>
      </p:sp>
      <p:sp>
        <p:nvSpPr>
          <p:cNvPr id="16" name="Patlama 2 15"/>
          <p:cNvSpPr/>
          <p:nvPr/>
        </p:nvSpPr>
        <p:spPr>
          <a:xfrm>
            <a:off x="1155672" y="3684369"/>
            <a:ext cx="1218559" cy="118711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2699330" y="3816262"/>
            <a:ext cx="9187869" cy="1200329"/>
          </a:xfrm>
          <a:prstGeom prst="rect">
            <a:avLst/>
          </a:prstGeom>
        </p:spPr>
        <p:txBody>
          <a:bodyPr wrap="square">
            <a:spAutoFit/>
          </a:bodyPr>
          <a:lstStyle/>
          <a:p>
            <a:r>
              <a:rPr lang="tr-TR" sz="2400" b="1" dirty="0"/>
              <a:t>Öğrenciler, Yerel Yerleştirmede tercihlerinden ilk 3 (üç) okulu Kayıt Alanından seçmek kaydıyla öğrenciler en fazla 5 (beş) okul tercihinde bulunabileceklerdir. </a:t>
            </a:r>
            <a:endParaRPr lang="tr-TR" sz="2400" dirty="0"/>
          </a:p>
        </p:txBody>
      </p:sp>
      <p:sp>
        <p:nvSpPr>
          <p:cNvPr id="23" name="Patlama 2 22"/>
          <p:cNvSpPr/>
          <p:nvPr/>
        </p:nvSpPr>
        <p:spPr>
          <a:xfrm>
            <a:off x="1155671" y="5404185"/>
            <a:ext cx="1218559" cy="118711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2737872" y="5404185"/>
            <a:ext cx="8933427" cy="1200329"/>
          </a:xfrm>
          <a:prstGeom prst="rect">
            <a:avLst/>
          </a:prstGeom>
        </p:spPr>
        <p:txBody>
          <a:bodyPr wrap="square">
            <a:spAutoFit/>
          </a:bodyPr>
          <a:lstStyle/>
          <a:p>
            <a:r>
              <a:rPr lang="tr-TR" sz="2400" b="1" dirty="0"/>
              <a:t>Yapılan tercihlerde aynı okul türünden (Anadolu Lisesi, Meslekî ve Teknik Anadolu Lisesi, Anadolu İmam Hatip Lisesi) en fazla 3 (üç) okul seçilebilecektir.</a:t>
            </a:r>
            <a:endParaRPr lang="tr-TR" sz="2400" dirty="0"/>
          </a:p>
        </p:txBody>
      </p:sp>
    </p:spTree>
    <p:extLst>
      <p:ext uri="{BB962C8B-B14F-4D97-AF65-F5344CB8AC3E}">
        <p14:creationId xmlns:p14="http://schemas.microsoft.com/office/powerpoint/2010/main" val="1291238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3" name="Metin kutusu 2"/>
          <p:cNvSpPr txBox="1"/>
          <p:nvPr/>
        </p:nvSpPr>
        <p:spPr>
          <a:xfrm>
            <a:off x="2249400" y="833523"/>
            <a:ext cx="9017148" cy="523220"/>
          </a:xfrm>
          <a:prstGeom prst="rect">
            <a:avLst/>
          </a:prstGeom>
          <a:noFill/>
        </p:spPr>
        <p:txBody>
          <a:bodyPr wrap="none" rtlCol="0">
            <a:spAutoFit/>
          </a:bodyPr>
          <a:lstStyle/>
          <a:p>
            <a:r>
              <a:rPr lang="tr-TR" sz="2800" b="1" dirty="0" smtClean="0"/>
              <a:t>ÖĞRENCİLER YEREL YERLEŞTİRME TERCİHLERİNDEN SONRA</a:t>
            </a:r>
            <a:r>
              <a:rPr lang="tr-TR" dirty="0" smtClean="0"/>
              <a:t>;</a:t>
            </a:r>
            <a:endParaRPr lang="tr-TR" dirty="0"/>
          </a:p>
        </p:txBody>
      </p:sp>
      <p:sp>
        <p:nvSpPr>
          <p:cNvPr id="17" name="Aşağı Ok 16"/>
          <p:cNvSpPr/>
          <p:nvPr/>
        </p:nvSpPr>
        <p:spPr>
          <a:xfrm>
            <a:off x="5919955" y="1346872"/>
            <a:ext cx="529983" cy="992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830571" y="2436927"/>
            <a:ext cx="10785296" cy="523220"/>
          </a:xfrm>
          <a:prstGeom prst="rect">
            <a:avLst/>
          </a:prstGeom>
        </p:spPr>
        <p:txBody>
          <a:bodyPr wrap="square">
            <a:spAutoFit/>
          </a:bodyPr>
          <a:lstStyle/>
          <a:p>
            <a:pPr algn="ctr"/>
            <a:r>
              <a:rPr lang="tr-TR" sz="2800" b="1" dirty="0"/>
              <a:t>Merkezî Sınavla Öğrenci Alan Okullar ekranından en fazla 5 (beş) okul</a:t>
            </a:r>
            <a:endParaRPr lang="tr-TR" sz="2800" dirty="0"/>
          </a:p>
        </p:txBody>
      </p:sp>
      <p:sp>
        <p:nvSpPr>
          <p:cNvPr id="23" name="Patlama 2 22"/>
          <p:cNvSpPr/>
          <p:nvPr/>
        </p:nvSpPr>
        <p:spPr>
          <a:xfrm>
            <a:off x="1155671" y="5404185"/>
            <a:ext cx="1218559" cy="118711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2567298" y="5372925"/>
            <a:ext cx="8933427" cy="1200329"/>
          </a:xfrm>
          <a:prstGeom prst="rect">
            <a:avLst/>
          </a:prstGeom>
        </p:spPr>
        <p:txBody>
          <a:bodyPr wrap="square">
            <a:spAutoFit/>
          </a:bodyPr>
          <a:lstStyle/>
          <a:p>
            <a:pPr marL="285750" indent="-285750" algn="just">
              <a:buFont typeface="Wingdings" panose="05000000000000000000" pitchFamily="2" charset="2"/>
              <a:buChar char="Ø"/>
            </a:pPr>
            <a:r>
              <a:rPr lang="tr-TR" sz="2400" b="1" dirty="0"/>
              <a:t>Öğrencilerin, Merkezî Sınavla Öğrenci Alan Okullar ile Pansiyonlu Okullar grubundan tercihte bulunabilmesi için </a:t>
            </a:r>
            <a:r>
              <a:rPr lang="tr-TR" sz="2400" b="1" dirty="0">
                <a:solidFill>
                  <a:srgbClr val="FF0000"/>
                </a:solidFill>
              </a:rPr>
              <a:t>yerel yerleştirme tercihi yapması zorunludur.</a:t>
            </a:r>
          </a:p>
        </p:txBody>
      </p:sp>
      <p:sp>
        <p:nvSpPr>
          <p:cNvPr id="7" name="Dikdörtgen 6"/>
          <p:cNvSpPr/>
          <p:nvPr/>
        </p:nvSpPr>
        <p:spPr>
          <a:xfrm>
            <a:off x="2014656" y="3828047"/>
            <a:ext cx="9251892" cy="523220"/>
          </a:xfrm>
          <a:prstGeom prst="rect">
            <a:avLst/>
          </a:prstGeom>
        </p:spPr>
        <p:txBody>
          <a:bodyPr wrap="none">
            <a:spAutoFit/>
          </a:bodyPr>
          <a:lstStyle/>
          <a:p>
            <a:r>
              <a:rPr lang="tr-TR" sz="2800" b="1" dirty="0"/>
              <a:t>Pansiyonlu Okullar tercih ekranından da en fazla 5 (beş) okul </a:t>
            </a:r>
            <a:endParaRPr lang="tr-TR" sz="2800" dirty="0"/>
          </a:p>
        </p:txBody>
      </p:sp>
      <p:sp>
        <p:nvSpPr>
          <p:cNvPr id="18" name="Aşağı Ok 17"/>
          <p:cNvSpPr/>
          <p:nvPr/>
        </p:nvSpPr>
        <p:spPr>
          <a:xfrm>
            <a:off x="5919955" y="2955470"/>
            <a:ext cx="529983" cy="992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55200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7" name="Dikdörtgen 6"/>
          <p:cNvSpPr/>
          <p:nvPr/>
        </p:nvSpPr>
        <p:spPr>
          <a:xfrm>
            <a:off x="2908426" y="1769587"/>
            <a:ext cx="6856364" cy="523220"/>
          </a:xfrm>
          <a:prstGeom prst="rect">
            <a:avLst/>
          </a:prstGeom>
        </p:spPr>
        <p:txBody>
          <a:bodyPr wrap="none">
            <a:spAutoFit/>
          </a:bodyPr>
          <a:lstStyle/>
          <a:p>
            <a:pPr marL="342900" indent="-342900">
              <a:buFont typeface="Wingdings" panose="05000000000000000000" pitchFamily="2" charset="2"/>
              <a:buChar char="Ø"/>
            </a:pPr>
            <a:r>
              <a:rPr lang="tr-TR" sz="2800" b="1" dirty="0"/>
              <a:t>Yerel yerleştirme tercih ekranında okullar</a:t>
            </a:r>
            <a:r>
              <a:rPr lang="tr-TR" sz="2800" b="1" dirty="0">
                <a:solidFill>
                  <a:schemeClr val="accent6">
                    <a:lumMod val="75000"/>
                  </a:schemeClr>
                </a:solidFill>
              </a:rPr>
              <a:t>; </a:t>
            </a:r>
          </a:p>
        </p:txBody>
      </p:sp>
      <p:sp>
        <p:nvSpPr>
          <p:cNvPr id="11" name="Dikdörtgen 10"/>
          <p:cNvSpPr/>
          <p:nvPr/>
        </p:nvSpPr>
        <p:spPr>
          <a:xfrm>
            <a:off x="2136144" y="3425033"/>
            <a:ext cx="1795043" cy="584775"/>
          </a:xfrm>
          <a:prstGeom prst="rect">
            <a:avLst/>
          </a:prstGeom>
        </p:spPr>
        <p:txBody>
          <a:bodyPr wrap="none">
            <a:spAutoFit/>
          </a:bodyPr>
          <a:lstStyle/>
          <a:p>
            <a:r>
              <a:rPr lang="tr-TR" sz="3200" b="1" dirty="0">
                <a:solidFill>
                  <a:schemeClr val="accent6">
                    <a:lumMod val="75000"/>
                  </a:schemeClr>
                </a:solidFill>
              </a:rPr>
              <a:t>Yeşil renk</a:t>
            </a:r>
            <a:endParaRPr lang="tr-TR" sz="3200" dirty="0"/>
          </a:p>
        </p:txBody>
      </p:sp>
      <p:sp>
        <p:nvSpPr>
          <p:cNvPr id="13" name="Dikdörtgen 12"/>
          <p:cNvSpPr/>
          <p:nvPr/>
        </p:nvSpPr>
        <p:spPr>
          <a:xfrm>
            <a:off x="4998886" y="3523345"/>
            <a:ext cx="1682384" cy="523220"/>
          </a:xfrm>
          <a:prstGeom prst="rect">
            <a:avLst/>
          </a:prstGeom>
        </p:spPr>
        <p:txBody>
          <a:bodyPr wrap="none">
            <a:spAutoFit/>
          </a:bodyPr>
          <a:lstStyle/>
          <a:p>
            <a:r>
              <a:rPr lang="tr-TR" sz="2800" b="1" dirty="0">
                <a:solidFill>
                  <a:srgbClr val="0070C0"/>
                </a:solidFill>
              </a:rPr>
              <a:t>Mavi renk</a:t>
            </a:r>
            <a:endParaRPr lang="tr-TR" sz="2800" dirty="0"/>
          </a:p>
        </p:txBody>
      </p:sp>
      <p:sp>
        <p:nvSpPr>
          <p:cNvPr id="15" name="Dikdörtgen 14"/>
          <p:cNvSpPr/>
          <p:nvPr/>
        </p:nvSpPr>
        <p:spPr>
          <a:xfrm>
            <a:off x="7403812" y="3503283"/>
            <a:ext cx="2328010" cy="523220"/>
          </a:xfrm>
          <a:prstGeom prst="rect">
            <a:avLst/>
          </a:prstGeom>
        </p:spPr>
        <p:txBody>
          <a:bodyPr wrap="none">
            <a:spAutoFit/>
          </a:bodyPr>
          <a:lstStyle/>
          <a:p>
            <a:r>
              <a:rPr lang="tr-TR" b="1" dirty="0"/>
              <a:t> </a:t>
            </a:r>
            <a:r>
              <a:rPr lang="tr-TR" b="1" dirty="0" smtClean="0"/>
              <a:t>      </a:t>
            </a:r>
            <a:r>
              <a:rPr lang="tr-TR" sz="2800" b="1" dirty="0" smtClean="0">
                <a:solidFill>
                  <a:srgbClr val="FF0000"/>
                </a:solidFill>
              </a:rPr>
              <a:t>Kırmızı </a:t>
            </a:r>
            <a:r>
              <a:rPr lang="tr-TR" sz="2800" b="1" dirty="0">
                <a:solidFill>
                  <a:srgbClr val="FF0000"/>
                </a:solidFill>
              </a:rPr>
              <a:t>renk</a:t>
            </a:r>
            <a:endParaRPr lang="tr-TR" sz="2800" dirty="0"/>
          </a:p>
        </p:txBody>
      </p:sp>
      <p:sp>
        <p:nvSpPr>
          <p:cNvPr id="16" name="Aşağı Ok 15"/>
          <p:cNvSpPr/>
          <p:nvPr/>
        </p:nvSpPr>
        <p:spPr>
          <a:xfrm rot="3607718">
            <a:off x="3768259" y="2118601"/>
            <a:ext cx="381461" cy="12745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Aşağı Ok 16"/>
          <p:cNvSpPr/>
          <p:nvPr/>
        </p:nvSpPr>
        <p:spPr>
          <a:xfrm>
            <a:off x="5647330" y="2384875"/>
            <a:ext cx="546445" cy="10758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Aşağı Ok 17"/>
          <p:cNvSpPr/>
          <p:nvPr/>
        </p:nvSpPr>
        <p:spPr>
          <a:xfrm rot="18880421">
            <a:off x="7591431" y="2230940"/>
            <a:ext cx="366137" cy="13363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1929138" y="4173264"/>
            <a:ext cx="2029851" cy="461665"/>
          </a:xfrm>
          <a:prstGeom prst="rect">
            <a:avLst/>
          </a:prstGeom>
        </p:spPr>
        <p:txBody>
          <a:bodyPr wrap="none">
            <a:spAutoFit/>
          </a:bodyPr>
          <a:lstStyle/>
          <a:p>
            <a:r>
              <a:rPr lang="tr-TR" sz="2400" b="1" dirty="0"/>
              <a:t>Kayıt Alanında</a:t>
            </a:r>
            <a:endParaRPr lang="tr-TR" sz="2400" dirty="0"/>
          </a:p>
        </p:txBody>
      </p:sp>
      <p:sp>
        <p:nvSpPr>
          <p:cNvPr id="20" name="Dikdörtgen 19"/>
          <p:cNvSpPr/>
          <p:nvPr/>
        </p:nvSpPr>
        <p:spPr>
          <a:xfrm>
            <a:off x="4454992" y="4169079"/>
            <a:ext cx="2965877" cy="461665"/>
          </a:xfrm>
          <a:prstGeom prst="rect">
            <a:avLst/>
          </a:prstGeom>
        </p:spPr>
        <p:txBody>
          <a:bodyPr wrap="none">
            <a:spAutoFit/>
          </a:bodyPr>
          <a:lstStyle/>
          <a:p>
            <a:r>
              <a:rPr lang="tr-TR" sz="2400" b="1" dirty="0" smtClean="0"/>
              <a:t>Komşu Kayıt </a:t>
            </a:r>
            <a:r>
              <a:rPr lang="tr-TR" sz="2400" b="1" dirty="0"/>
              <a:t>Alanında</a:t>
            </a:r>
            <a:endParaRPr lang="tr-TR" sz="2400" dirty="0"/>
          </a:p>
        </p:txBody>
      </p:sp>
      <p:sp>
        <p:nvSpPr>
          <p:cNvPr id="21" name="Dikdörtgen 20"/>
          <p:cNvSpPr/>
          <p:nvPr/>
        </p:nvSpPr>
        <p:spPr>
          <a:xfrm>
            <a:off x="7916872" y="4169079"/>
            <a:ext cx="2178545" cy="461665"/>
          </a:xfrm>
          <a:prstGeom prst="rect">
            <a:avLst/>
          </a:prstGeom>
        </p:spPr>
        <p:txBody>
          <a:bodyPr wrap="none">
            <a:spAutoFit/>
          </a:bodyPr>
          <a:lstStyle/>
          <a:p>
            <a:r>
              <a:rPr lang="tr-TR" sz="2400" b="1" dirty="0" smtClean="0"/>
              <a:t>Diğer Bölge Dışı</a:t>
            </a:r>
            <a:endParaRPr lang="tr-TR" sz="2400" dirty="0"/>
          </a:p>
        </p:txBody>
      </p:sp>
    </p:spTree>
    <p:extLst>
      <p:ext uri="{BB962C8B-B14F-4D97-AF65-F5344CB8AC3E}">
        <p14:creationId xmlns:p14="http://schemas.microsoft.com/office/powerpoint/2010/main" val="1683399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7" name="Dikdörtgen 6"/>
          <p:cNvSpPr/>
          <p:nvPr/>
        </p:nvSpPr>
        <p:spPr>
          <a:xfrm>
            <a:off x="1534130" y="1266737"/>
            <a:ext cx="10137170" cy="1569660"/>
          </a:xfrm>
          <a:prstGeom prst="rect">
            <a:avLst/>
          </a:prstGeom>
        </p:spPr>
        <p:txBody>
          <a:bodyPr wrap="square">
            <a:spAutoFit/>
          </a:bodyPr>
          <a:lstStyle/>
          <a:p>
            <a:pPr marL="342900" indent="-342900" algn="just">
              <a:buFont typeface="Wingdings" panose="05000000000000000000" pitchFamily="2" charset="2"/>
              <a:buChar char="Ø"/>
            </a:pPr>
            <a:r>
              <a:rPr lang="tr-TR" sz="2400" b="1" dirty="0"/>
              <a:t>Tercihlerin, tercih ve yerleştirme kılavuzuna uygun olarak elektronik ortamda hatasız ve eksiksiz bir şekilde yapılması gerekmektedir. Tercih listesinden öğrenci velisi, </a:t>
            </a:r>
            <a:r>
              <a:rPr lang="tr-TR" sz="2400" b="1" dirty="0">
                <a:solidFill>
                  <a:srgbClr val="FF0000"/>
                </a:solidFill>
              </a:rPr>
              <a:t>onay işleminden ise okul müdürlüğü</a:t>
            </a:r>
            <a:r>
              <a:rPr lang="tr-TR" sz="2400" b="1" dirty="0"/>
              <a:t> ile veli birlikte </a:t>
            </a:r>
            <a:r>
              <a:rPr lang="tr-TR" sz="2400" b="1" dirty="0" smtClean="0"/>
              <a:t>sorumludur.</a:t>
            </a:r>
            <a:endParaRPr lang="tr-TR" sz="2400" b="1" dirty="0"/>
          </a:p>
        </p:txBody>
      </p:sp>
      <p:sp>
        <p:nvSpPr>
          <p:cNvPr id="11" name="Dikdörtgen 10"/>
          <p:cNvSpPr/>
          <p:nvPr/>
        </p:nvSpPr>
        <p:spPr>
          <a:xfrm>
            <a:off x="1286697" y="3585414"/>
            <a:ext cx="10632036" cy="2246769"/>
          </a:xfrm>
          <a:prstGeom prst="rect">
            <a:avLst/>
          </a:prstGeom>
        </p:spPr>
        <p:txBody>
          <a:bodyPr wrap="square">
            <a:spAutoFit/>
          </a:bodyPr>
          <a:lstStyle/>
          <a:p>
            <a:pPr marL="457200" indent="-457200" algn="just">
              <a:buFont typeface="Wingdings" panose="05000000000000000000" pitchFamily="2" charset="2"/>
              <a:buChar char="Ø"/>
            </a:pPr>
            <a:r>
              <a:rPr lang="tr-TR" sz="2800" dirty="0" smtClean="0"/>
              <a:t>“</a:t>
            </a:r>
            <a:r>
              <a:rPr lang="tr-TR" sz="2800" dirty="0"/>
              <a:t>Yerleştirme Tercihleri İçin Ön Çalışma Formu EK-1” veli tarafından doldurulup imzalandıktan sonra tercihler, sisteme okul müdürlüğü tarafından girilerek onaylandıktan sonra </a:t>
            </a:r>
            <a:r>
              <a:rPr lang="tr-TR" sz="2800" dirty="0" smtClean="0">
                <a:solidFill>
                  <a:srgbClr val="FF0000"/>
                </a:solidFill>
              </a:rPr>
              <a:t>iki </a:t>
            </a:r>
            <a:r>
              <a:rPr lang="tr-TR" sz="2800" dirty="0">
                <a:solidFill>
                  <a:srgbClr val="FF0000"/>
                </a:solidFill>
              </a:rPr>
              <a:t>nüsha çıktısı alınacak, bir nüshası imza karşılığı veliye verilecek ve diğer nüshası okulda saklanacaktır. </a:t>
            </a:r>
          </a:p>
        </p:txBody>
      </p:sp>
    </p:spTree>
    <p:extLst>
      <p:ext uri="{BB962C8B-B14F-4D97-AF65-F5344CB8AC3E}">
        <p14:creationId xmlns:p14="http://schemas.microsoft.com/office/powerpoint/2010/main" val="2709436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1500468" y="1144415"/>
            <a:ext cx="10001721" cy="2246769"/>
          </a:xfrm>
          <a:prstGeom prst="rect">
            <a:avLst/>
          </a:prstGeom>
        </p:spPr>
        <p:txBody>
          <a:bodyPr wrap="square">
            <a:spAutoFit/>
          </a:bodyPr>
          <a:lstStyle/>
          <a:p>
            <a:pPr marL="457200" indent="-457200" algn="just">
              <a:buFont typeface="Wingdings" panose="05000000000000000000" pitchFamily="2" charset="2"/>
              <a:buChar char="Ø"/>
            </a:pPr>
            <a:r>
              <a:rPr lang="tr-TR" sz="2800" b="1" dirty="0"/>
              <a:t>Tercih ve yerleştirme işlemleriyle ilgili tüm </a:t>
            </a:r>
            <a:r>
              <a:rPr lang="tr-TR" sz="2800" b="1" dirty="0">
                <a:solidFill>
                  <a:srgbClr val="FF0000"/>
                </a:solidFill>
              </a:rPr>
              <a:t>bilgilendirmeler </a:t>
            </a:r>
            <a:r>
              <a:rPr lang="tr-TR" sz="2800" b="1" dirty="0"/>
              <a:t>http://www.meb.gov.tr ile https://e-okul.meb.gov.tr adreslerinden yapılacaktır. Velilerin tercih ve yerleştirme işlemleri süresince bu adresleri takip etme yükümlüğü vardır</a:t>
            </a:r>
            <a:r>
              <a:rPr lang="tr-TR" sz="2800" b="1" dirty="0" smtClean="0"/>
              <a:t>. (</a:t>
            </a:r>
            <a:r>
              <a:rPr lang="tr-TR" sz="2800" b="1" dirty="0" err="1" smtClean="0"/>
              <a:t>Sms</a:t>
            </a:r>
            <a:r>
              <a:rPr lang="tr-TR" sz="2800" b="1" dirty="0" smtClean="0"/>
              <a:t> ile Duyuralım.)</a:t>
            </a:r>
            <a:endParaRPr lang="tr-TR" sz="2800" b="1" dirty="0"/>
          </a:p>
        </p:txBody>
      </p:sp>
    </p:spTree>
    <p:extLst>
      <p:ext uri="{BB962C8B-B14F-4D97-AF65-F5344CB8AC3E}">
        <p14:creationId xmlns:p14="http://schemas.microsoft.com/office/powerpoint/2010/main" val="23110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1500468" y="2578595"/>
            <a:ext cx="10103506" cy="1754326"/>
          </a:xfrm>
          <a:prstGeom prst="rect">
            <a:avLst/>
          </a:prstGeom>
        </p:spPr>
        <p:txBody>
          <a:bodyPr wrap="square">
            <a:spAutoFit/>
          </a:bodyPr>
          <a:lstStyle/>
          <a:p>
            <a:pPr marL="571500" indent="-571500">
              <a:buFont typeface="Wingdings" panose="05000000000000000000" pitchFamily="2" charset="2"/>
              <a:buChar char="Ø"/>
            </a:pPr>
            <a:r>
              <a:rPr lang="tr-TR" sz="3600" b="1" dirty="0"/>
              <a:t>Tercih yapmayan veya tercihleri doğrultusunda hiçbir tercihine yerleşemeyen öğrenciler, </a:t>
            </a:r>
            <a:r>
              <a:rPr lang="tr-TR" sz="3600" b="1" dirty="0">
                <a:solidFill>
                  <a:srgbClr val="FF0000"/>
                </a:solidFill>
              </a:rPr>
              <a:t>açık öğretim kurumlarına</a:t>
            </a:r>
            <a:r>
              <a:rPr lang="tr-TR" sz="3600" b="1" dirty="0"/>
              <a:t> yönlendirilecektir.</a:t>
            </a:r>
          </a:p>
        </p:txBody>
      </p:sp>
    </p:spTree>
    <p:extLst>
      <p:ext uri="{BB962C8B-B14F-4D97-AF65-F5344CB8AC3E}">
        <p14:creationId xmlns:p14="http://schemas.microsoft.com/office/powerpoint/2010/main" val="2416118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1315454" y="958990"/>
            <a:ext cx="10876547" cy="5632311"/>
          </a:xfrm>
          <a:prstGeom prst="rect">
            <a:avLst/>
          </a:prstGeom>
        </p:spPr>
        <p:txBody>
          <a:bodyPr wrap="square">
            <a:spAutoFit/>
          </a:bodyPr>
          <a:lstStyle/>
          <a:p>
            <a:r>
              <a:rPr lang="tr-TR" sz="2400" b="1" dirty="0"/>
              <a:t>OKUL MÜDÜRLÜKLERİNCE YAPILACAK İŞLEMLER </a:t>
            </a:r>
            <a:endParaRPr lang="tr-TR" sz="2400" b="1" dirty="0" smtClean="0"/>
          </a:p>
          <a:p>
            <a:endParaRPr lang="tr-TR" sz="2400" b="1" dirty="0"/>
          </a:p>
          <a:p>
            <a:r>
              <a:rPr lang="tr-TR" sz="2400" b="1" dirty="0" smtClean="0">
                <a:solidFill>
                  <a:srgbClr val="FF0000"/>
                </a:solidFill>
              </a:rPr>
              <a:t>Ortaokul </a:t>
            </a:r>
            <a:r>
              <a:rPr lang="tr-TR" sz="2400" b="1" dirty="0">
                <a:solidFill>
                  <a:srgbClr val="FF0000"/>
                </a:solidFill>
              </a:rPr>
              <a:t>/ İmam Hatip Ortaokulu Müdürlüklerinin Yapacağı İşlemler: </a:t>
            </a:r>
            <a:endParaRPr lang="tr-TR" sz="2400" b="1" dirty="0" smtClean="0">
              <a:solidFill>
                <a:srgbClr val="FF0000"/>
              </a:solidFill>
            </a:endParaRPr>
          </a:p>
          <a:p>
            <a:pPr marL="457200" indent="-457200">
              <a:buAutoNum type="alphaLcParenR"/>
            </a:pPr>
            <a:r>
              <a:rPr lang="tr-TR" sz="2400" b="1" dirty="0" smtClean="0"/>
              <a:t>Öğrencilerin </a:t>
            </a:r>
            <a:r>
              <a:rPr lang="tr-TR" sz="2400" b="1" dirty="0"/>
              <a:t>tercih ve talep başvurularını onaylamak, </a:t>
            </a:r>
            <a:endParaRPr lang="tr-TR" sz="2400" b="1" dirty="0" smtClean="0"/>
          </a:p>
          <a:p>
            <a:pPr marL="457200" indent="-457200">
              <a:buAutoNum type="alphaLcParenR"/>
            </a:pPr>
            <a:r>
              <a:rPr lang="tr-TR" sz="2400" b="1" dirty="0" smtClean="0"/>
              <a:t>Tercih </a:t>
            </a:r>
            <a:r>
              <a:rPr lang="tr-TR" sz="2400" b="1" dirty="0"/>
              <a:t>ve yerleştirme işlemleri ile ilgili okul idaresince ve rehber öğretmenlerle birlikte velileri bilgilendirmek, </a:t>
            </a:r>
            <a:endParaRPr lang="tr-TR" sz="2400" b="1" dirty="0" smtClean="0"/>
          </a:p>
          <a:p>
            <a:pPr marL="457200" indent="-457200">
              <a:buAutoNum type="alphaLcParenR"/>
            </a:pPr>
            <a:r>
              <a:rPr lang="tr-TR" sz="2400" b="1" dirty="0" smtClean="0"/>
              <a:t>Tercih </a:t>
            </a:r>
            <a:r>
              <a:rPr lang="tr-TR" sz="2400" b="1" dirty="0"/>
              <a:t>işlemlerini, öğrenci velisinin doldurduğu “Yerleştirme Tercihleri İçin Ön Çalışma Formu EK-1”e bağlı kalarak 02-13 Temmuz 2018 tarihleri arasında yapmak ve onaylamak, </a:t>
            </a:r>
            <a:endParaRPr lang="tr-TR" sz="2400" b="1" dirty="0" smtClean="0"/>
          </a:p>
          <a:p>
            <a:pPr marL="457200" indent="-457200">
              <a:buAutoNum type="alphaLcParenR"/>
            </a:pPr>
            <a:r>
              <a:rPr lang="tr-TR" sz="2400" b="1" dirty="0" smtClean="0"/>
              <a:t> </a:t>
            </a:r>
            <a:r>
              <a:rPr lang="tr-TR" sz="2400" b="1" dirty="0"/>
              <a:t>Elektronik ortamda onaylanan tercih bilgilerinin 2 (iki) nüsha çıktısını alıp veliye imzalattıktan sonra 1 (bir) nüshasını okulda saklayıp, diğer nüshasını veliye vermek, </a:t>
            </a:r>
            <a:endParaRPr lang="tr-TR" sz="2400" b="1" dirty="0" smtClean="0"/>
          </a:p>
          <a:p>
            <a:pPr marL="457200" indent="-457200">
              <a:buAutoNum type="alphaLcParenR"/>
            </a:pPr>
            <a:r>
              <a:rPr lang="tr-TR" sz="2400" b="1" dirty="0" smtClean="0"/>
              <a:t>Kayıt </a:t>
            </a:r>
            <a:r>
              <a:rPr lang="tr-TR" sz="2400" b="1" dirty="0"/>
              <a:t>alanındaki bir ortaokula bu kılavuzun 1.5.2. maddesinin b) fıkrasında sayılan nedenlerle sonradan gelen öğrencilerin, durumlarını belgelemeleri halinde, tercih onaylama ekranına işlemek ve belgeleri saklamak, </a:t>
            </a:r>
          </a:p>
        </p:txBody>
      </p:sp>
    </p:spTree>
    <p:extLst>
      <p:ext uri="{BB962C8B-B14F-4D97-AF65-F5344CB8AC3E}">
        <p14:creationId xmlns:p14="http://schemas.microsoft.com/office/powerpoint/2010/main" val="11963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1089619" y="1266766"/>
            <a:ext cx="11004883" cy="5324535"/>
          </a:xfrm>
          <a:prstGeom prst="rect">
            <a:avLst/>
          </a:prstGeom>
        </p:spPr>
        <p:txBody>
          <a:bodyPr wrap="square">
            <a:spAutoFit/>
          </a:bodyPr>
          <a:lstStyle/>
          <a:p>
            <a:r>
              <a:rPr lang="tr-TR" sz="2000" b="1" dirty="0">
                <a:solidFill>
                  <a:srgbClr val="FF0000"/>
                </a:solidFill>
              </a:rPr>
              <a:t>e) Tercih yapması gereken tüm öğrencileri bilgilendirmek, yapılan tercih başvurularını kontrol etmek, tercih yapmayanları uyararak tüm öğrencilerin tercih yapmasını sağlamak</a:t>
            </a:r>
            <a:r>
              <a:rPr lang="tr-TR" sz="2000" b="1" dirty="0" smtClean="0">
                <a:solidFill>
                  <a:srgbClr val="FF0000"/>
                </a:solidFill>
              </a:rPr>
              <a:t>,</a:t>
            </a:r>
          </a:p>
          <a:p>
            <a:r>
              <a:rPr lang="tr-TR" sz="2000" b="1" dirty="0" smtClean="0"/>
              <a:t> </a:t>
            </a:r>
            <a:r>
              <a:rPr lang="tr-TR" sz="2000" b="1" dirty="0"/>
              <a:t>f) Tercih onaylama işlemi tamamlandıktan sonra düzeltme veya iptal işlemi için takvimde belirtilen tercih süreleri içerisinde okul müdürlüğüne başvurarak başvurunun düzeltilmesi veya iptal talebinde bulunan velilerden düzeltme/iptal taleplerini almak, işlemleri gerçekleştirmek ve belgeleri saklamak, g) İlköğretim programını takip eden özel eğitim ihtiyacı olan 8’inci sınıf öğrencilerini, sürece ilişkin iş ve işlemlerin yürütülebilmesi amacıyla, okulun bulunduğu bölgede hizmet veren rehberlik ve araştırma merkezine yönlendirmek, </a:t>
            </a:r>
            <a:endParaRPr lang="tr-TR" sz="2000" b="1" dirty="0" smtClean="0"/>
          </a:p>
          <a:p>
            <a:r>
              <a:rPr lang="tr-TR" sz="2000" b="1" dirty="0" smtClean="0"/>
              <a:t>ğ</a:t>
            </a:r>
            <a:r>
              <a:rPr lang="tr-TR" sz="2000" b="1" dirty="0"/>
              <a:t>) Yerleştirmeye Esas Nakil Tercih Başvurularını almak, başvurularını onaylayarak çıktısının onaylı bir örneğini öğrenci velisine vermek, </a:t>
            </a:r>
            <a:endParaRPr lang="tr-TR" sz="2000" b="1" dirty="0" smtClean="0"/>
          </a:p>
          <a:p>
            <a:r>
              <a:rPr lang="tr-TR" sz="2000" b="1" dirty="0" smtClean="0"/>
              <a:t>h</a:t>
            </a:r>
            <a:r>
              <a:rPr lang="tr-TR" sz="2000" b="1" dirty="0"/>
              <a:t>) Kendi okulunun öğrencilerinin yanı sıra il içi ya da il dışından müracaat eden her öğrencinin tercih başvurularını onaylamak, belgelerini saklamak, </a:t>
            </a:r>
            <a:endParaRPr lang="tr-TR" sz="2000" b="1" dirty="0" smtClean="0"/>
          </a:p>
          <a:p>
            <a:r>
              <a:rPr lang="tr-TR" sz="2000" b="1" dirty="0" smtClean="0"/>
              <a:t>ı</a:t>
            </a:r>
            <a:r>
              <a:rPr lang="tr-TR" sz="2000" b="1" dirty="0"/>
              <a:t>) Öğrenimlerinin bir bölümünü herhangi bir sebeple yurt dışında geçirmiş ve hâlen yurt içinde </a:t>
            </a:r>
            <a:r>
              <a:rPr lang="tr-TR" sz="2000" b="1" dirty="0" smtClean="0"/>
              <a:t>e-Okul </a:t>
            </a:r>
            <a:r>
              <a:rPr lang="tr-TR" sz="2000" b="1" dirty="0"/>
              <a:t>sistemine kayıtlı olarak 8’inci sınıfa devam eden öğrencilerin yurt dışı eğitim-öğretim bilgilerine ilişkin denklik kayıtlarını e-Okul sistemine işlemek</a:t>
            </a:r>
            <a:r>
              <a:rPr lang="tr-TR" sz="2000" b="1" dirty="0" smtClean="0"/>
              <a:t>,</a:t>
            </a:r>
          </a:p>
          <a:p>
            <a:r>
              <a:rPr lang="tr-TR" sz="2000" b="1" dirty="0" smtClean="0"/>
              <a:t> </a:t>
            </a:r>
            <a:r>
              <a:rPr lang="tr-TR" sz="2000" b="1" dirty="0"/>
              <a:t>i) e-Okul sistemi üzerinde tüm 8.sınıf öğrencilerinin 6, 7 ve 8’inci sınıf Yılsonu Başarı Puanlarını kontrol ederek varsa eksiklikleri doğru bir şekilde tamamlamak</a:t>
            </a:r>
            <a:r>
              <a:rPr lang="tr-TR" dirty="0"/>
              <a:t>.</a:t>
            </a:r>
          </a:p>
        </p:txBody>
      </p:sp>
    </p:spTree>
    <p:extLst>
      <p:ext uri="{BB962C8B-B14F-4D97-AF65-F5344CB8AC3E}">
        <p14:creationId xmlns:p14="http://schemas.microsoft.com/office/powerpoint/2010/main" val="3504951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8414703" y="211812"/>
            <a:ext cx="3256597" cy="584775"/>
          </a:xfrm>
          <a:prstGeom prst="rect">
            <a:avLst/>
          </a:prstGeom>
          <a:noFill/>
        </p:spPr>
        <p:txBody>
          <a:bodyPr wrap="none" rtlCol="0">
            <a:spAutoFit/>
          </a:bodyPr>
          <a:lstStyle/>
          <a:p>
            <a:r>
              <a:rPr lang="tr-TR" sz="3200" b="1" dirty="0" smtClean="0">
                <a:latin typeface="Trebuchet MS" panose="020B0603020202020204" pitchFamily="34" charset="0"/>
              </a:rPr>
              <a:t>MEVCUT DURUM</a:t>
            </a:r>
            <a:endParaRPr lang="tr-TR" sz="3200" b="1" dirty="0">
              <a:latin typeface="Trebuchet MS" panose="020B0603020202020204" pitchFamily="34" charset="0"/>
            </a:endParaRPr>
          </a:p>
        </p:txBody>
      </p:sp>
      <p:sp>
        <p:nvSpPr>
          <p:cNvPr id="3" name="Oval 2"/>
          <p:cNvSpPr/>
          <p:nvPr/>
        </p:nvSpPr>
        <p:spPr>
          <a:xfrm>
            <a:off x="1500468" y="2803711"/>
            <a:ext cx="2003612" cy="212463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t>Ortaokullar</a:t>
            </a:r>
          </a:p>
        </p:txBody>
      </p:sp>
      <p:sp>
        <p:nvSpPr>
          <p:cNvPr id="7" name="Sağ Ok 6"/>
          <p:cNvSpPr/>
          <p:nvPr/>
        </p:nvSpPr>
        <p:spPr>
          <a:xfrm rot="583542">
            <a:off x="3534779" y="4171085"/>
            <a:ext cx="2748052" cy="438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1" name="Diyagram 10"/>
          <p:cNvGraphicFramePr/>
          <p:nvPr>
            <p:extLst>
              <p:ext uri="{D42A27DB-BD31-4B8C-83A1-F6EECF244321}">
                <p14:modId xmlns:p14="http://schemas.microsoft.com/office/powerpoint/2010/main" val="3288498369"/>
              </p:ext>
            </p:extLst>
          </p:nvPr>
        </p:nvGraphicFramePr>
        <p:xfrm>
          <a:off x="6807583" y="1269751"/>
          <a:ext cx="4407264" cy="1794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yagram 12"/>
          <p:cNvGraphicFramePr/>
          <p:nvPr>
            <p:extLst>
              <p:ext uri="{D42A27DB-BD31-4B8C-83A1-F6EECF244321}">
                <p14:modId xmlns:p14="http://schemas.microsoft.com/office/powerpoint/2010/main" val="3842517207"/>
              </p:ext>
            </p:extLst>
          </p:nvPr>
        </p:nvGraphicFramePr>
        <p:xfrm>
          <a:off x="6200587" y="3388659"/>
          <a:ext cx="5713507" cy="32026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Oval 14"/>
          <p:cNvSpPr/>
          <p:nvPr/>
        </p:nvSpPr>
        <p:spPr>
          <a:xfrm>
            <a:off x="4545106" y="1440139"/>
            <a:ext cx="1102659" cy="184094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smtClean="0"/>
              <a:t>Liseye Geçiş Sınavı</a:t>
            </a:r>
            <a:endParaRPr lang="tr-TR" dirty="0"/>
          </a:p>
        </p:txBody>
      </p:sp>
      <p:sp>
        <p:nvSpPr>
          <p:cNvPr id="16" name="Sağ Ok 15"/>
          <p:cNvSpPr/>
          <p:nvPr/>
        </p:nvSpPr>
        <p:spPr>
          <a:xfrm rot="19724563">
            <a:off x="3378227" y="2900539"/>
            <a:ext cx="1071774" cy="272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Sağ Ok 17"/>
          <p:cNvSpPr/>
          <p:nvPr/>
        </p:nvSpPr>
        <p:spPr>
          <a:xfrm rot="21192479">
            <a:off x="5765554" y="2142000"/>
            <a:ext cx="1455702" cy="3506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Sağ Ok 21"/>
          <p:cNvSpPr/>
          <p:nvPr/>
        </p:nvSpPr>
        <p:spPr>
          <a:xfrm rot="953299">
            <a:off x="3442541" y="4716447"/>
            <a:ext cx="3434441" cy="621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Özel Yetenek Sınavı ile</a:t>
            </a:r>
            <a:endParaRPr lang="tr-TR" dirty="0"/>
          </a:p>
        </p:txBody>
      </p:sp>
    </p:spTree>
    <p:extLst>
      <p:ext uri="{BB962C8B-B14F-4D97-AF65-F5344CB8AC3E}">
        <p14:creationId xmlns:p14="http://schemas.microsoft.com/office/powerpoint/2010/main" val="3768467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1567794" y="1231058"/>
            <a:ext cx="10386732" cy="4893647"/>
          </a:xfrm>
          <a:prstGeom prst="rect">
            <a:avLst/>
          </a:prstGeom>
        </p:spPr>
        <p:txBody>
          <a:bodyPr wrap="square">
            <a:spAutoFit/>
          </a:bodyPr>
          <a:lstStyle/>
          <a:p>
            <a:r>
              <a:rPr lang="tr-TR" sz="2400" b="1" dirty="0" smtClean="0"/>
              <a:t>ORTAÖĞRETİM OKUL MÜDÜRLÜKLERİNİN YAPACAĞI İŞLEMLER: </a:t>
            </a:r>
          </a:p>
          <a:p>
            <a:endParaRPr lang="tr-TR" sz="2400" b="1" dirty="0" smtClean="0"/>
          </a:p>
          <a:p>
            <a:pPr marL="457200" indent="-457200">
              <a:buAutoNum type="alphaLcParenR"/>
            </a:pPr>
            <a:r>
              <a:rPr lang="tr-TR" sz="2400" b="1" dirty="0" smtClean="0"/>
              <a:t>Merkezî </a:t>
            </a:r>
            <a:r>
              <a:rPr lang="tr-TR" sz="2400" b="1" dirty="0"/>
              <a:t>sınav puanı ile öğrenci alan </a:t>
            </a:r>
            <a:r>
              <a:rPr lang="tr-TR" sz="2400" b="1" dirty="0">
                <a:solidFill>
                  <a:srgbClr val="FF0000"/>
                </a:solidFill>
              </a:rPr>
              <a:t>pansiyonlu okulları kazanarak kayıtlarını yaptıran ve parasız yatılı olarak öğrenim görmek isteyen öğrencilere Millî Eğitim Bakanlığına Bağlı Resmi Okullarda Yatılılık, Bursluluk, Sosyal Yardımlar ve Okul Pansiyonları Yönetmeliği hükümlerine göre rehberlik yapmak, </a:t>
            </a:r>
            <a:endParaRPr lang="tr-TR" sz="2400" b="1" dirty="0" smtClean="0">
              <a:solidFill>
                <a:srgbClr val="FF0000"/>
              </a:solidFill>
            </a:endParaRPr>
          </a:p>
          <a:p>
            <a:pPr marL="457200" indent="-457200">
              <a:buAutoNum type="alphaLcParenR"/>
            </a:pPr>
            <a:r>
              <a:rPr lang="tr-TR" sz="2400" b="1" dirty="0" smtClean="0"/>
              <a:t>Pansiyonlu </a:t>
            </a:r>
            <a:r>
              <a:rPr lang="tr-TR" sz="2400" b="1" dirty="0"/>
              <a:t>ortaöğretim kurumlarınca Millî Eğitim Bakanlığına Bağlı Resmi Okullarda Yatılılık, Bursluluk, Sosyal Yardımlar ve Okul Pansiyonları Yönetmeliği hükümlerine göre pansiyonda barındıracağı parasız yatılı öğrenci kontenjanını cinsiyete göre elektronik ortama süresi içerisinde işlemek, </a:t>
            </a:r>
            <a:endParaRPr lang="tr-TR" sz="2400" b="1" dirty="0" smtClean="0"/>
          </a:p>
          <a:p>
            <a:r>
              <a:rPr lang="tr-TR" sz="2400" b="1" dirty="0" smtClean="0"/>
              <a:t>c</a:t>
            </a:r>
            <a:r>
              <a:rPr lang="tr-TR" sz="2400" b="1" dirty="0"/>
              <a:t>) </a:t>
            </a:r>
            <a:r>
              <a:rPr lang="tr-TR" sz="2400" b="1" dirty="0" smtClean="0"/>
              <a:t>    Yatılılığa </a:t>
            </a:r>
            <a:r>
              <a:rPr lang="tr-TR" sz="2400" b="1" dirty="0"/>
              <a:t>başvuran öğrencilerin başvurularını okul yatılılık ve bursluluk komisyonu marifetiyle değerlendirmek, uygun görülen öğrencileri yatılılığa yerleştirmek, kayıtlarını </a:t>
            </a:r>
            <a:r>
              <a:rPr lang="tr-TR" sz="2400" b="1" dirty="0" smtClean="0"/>
              <a:t>e-pansiyon </a:t>
            </a:r>
            <a:r>
              <a:rPr lang="tr-TR" sz="2400" b="1" dirty="0"/>
              <a:t>modülüne işlemek.</a:t>
            </a:r>
          </a:p>
        </p:txBody>
      </p:sp>
    </p:spTree>
    <p:extLst>
      <p:ext uri="{BB962C8B-B14F-4D97-AF65-F5344CB8AC3E}">
        <p14:creationId xmlns:p14="http://schemas.microsoft.com/office/powerpoint/2010/main" val="3598021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1348489" y="1167944"/>
            <a:ext cx="10508454" cy="523220"/>
          </a:xfrm>
          <a:prstGeom prst="rect">
            <a:avLst/>
          </a:prstGeom>
        </p:spPr>
        <p:txBody>
          <a:bodyPr wrap="none">
            <a:spAutoFit/>
          </a:bodyPr>
          <a:lstStyle/>
          <a:p>
            <a:r>
              <a:rPr lang="tr-TR" sz="2800" b="1" dirty="0" smtClean="0"/>
              <a:t>MERKEZÎ SINAVLA ÖĞRENCİ ALAN OKULLARA YERLEŞTİRME ESASLARI</a:t>
            </a:r>
            <a:endParaRPr lang="tr-TR" sz="2800" b="1" dirty="0"/>
          </a:p>
        </p:txBody>
      </p:sp>
      <p:sp>
        <p:nvSpPr>
          <p:cNvPr id="3" name="Dikdörtgen 2"/>
          <p:cNvSpPr/>
          <p:nvPr/>
        </p:nvSpPr>
        <p:spPr>
          <a:xfrm>
            <a:off x="1026695" y="1965412"/>
            <a:ext cx="10500226" cy="3785652"/>
          </a:xfrm>
          <a:prstGeom prst="rect">
            <a:avLst/>
          </a:prstGeom>
        </p:spPr>
        <p:txBody>
          <a:bodyPr wrap="square">
            <a:spAutoFit/>
          </a:bodyPr>
          <a:lstStyle/>
          <a:p>
            <a:pPr marL="285750" indent="-285750" algn="just">
              <a:buFont typeface="Wingdings" panose="05000000000000000000" pitchFamily="2" charset="2"/>
              <a:buChar char="Ø"/>
            </a:pPr>
            <a:r>
              <a:rPr lang="tr-TR" sz="2400" b="1" dirty="0" smtClean="0"/>
              <a:t> Sınavlı okullara yerleştirmeler </a:t>
            </a:r>
            <a:r>
              <a:rPr lang="tr-TR" sz="2400" b="1" dirty="0" smtClean="0">
                <a:solidFill>
                  <a:srgbClr val="FF0000"/>
                </a:solidFill>
              </a:rPr>
              <a:t>Merkezi Sınav Sonucundaki Puan Üstünlüğüne göre yapılacaktır.</a:t>
            </a:r>
          </a:p>
          <a:p>
            <a:pPr algn="just"/>
            <a:endParaRPr lang="tr-TR" sz="2400" b="1" dirty="0" smtClean="0">
              <a:solidFill>
                <a:srgbClr val="FF0000"/>
              </a:solidFill>
            </a:endParaRPr>
          </a:p>
          <a:p>
            <a:pPr marL="285750" indent="-285750" algn="just">
              <a:buFont typeface="Wingdings" panose="05000000000000000000" pitchFamily="2" charset="2"/>
              <a:buChar char="Ø"/>
            </a:pPr>
            <a:r>
              <a:rPr lang="tr-TR" sz="2400" b="1" dirty="0" smtClean="0"/>
              <a:t>Sınavla </a:t>
            </a:r>
            <a:r>
              <a:rPr lang="tr-TR" sz="2400" b="1" dirty="0"/>
              <a:t>öğrenci alan okullarda merkezi sınav puanının eşitliği hâlinde sırasıyla; </a:t>
            </a:r>
            <a:endParaRPr lang="tr-TR" sz="2400" b="1" dirty="0" smtClean="0"/>
          </a:p>
          <a:p>
            <a:pPr marL="285750" indent="-285750" algn="just">
              <a:buFont typeface="Wingdings" panose="05000000000000000000" pitchFamily="2" charset="2"/>
              <a:buChar char="Ø"/>
            </a:pPr>
            <a:endParaRPr lang="tr-TR" sz="2400" b="1" dirty="0"/>
          </a:p>
          <a:p>
            <a:pPr marL="342900" indent="-342900" algn="just">
              <a:buFont typeface="Wingdings" panose="05000000000000000000" pitchFamily="2" charset="2"/>
              <a:buChar char="§"/>
            </a:pPr>
            <a:r>
              <a:rPr lang="tr-TR" sz="2400" b="1" dirty="0" smtClean="0"/>
              <a:t>Ortaokul Başarı </a:t>
            </a:r>
            <a:r>
              <a:rPr lang="tr-TR" sz="2400" b="1" dirty="0"/>
              <a:t>Puanına (OBP), </a:t>
            </a:r>
            <a:endParaRPr lang="tr-TR" sz="2400" b="1" dirty="0" smtClean="0"/>
          </a:p>
          <a:p>
            <a:pPr marL="342900" indent="-342900" algn="just">
              <a:buFont typeface="Wingdings" panose="05000000000000000000" pitchFamily="2" charset="2"/>
              <a:buChar char="§"/>
            </a:pPr>
            <a:r>
              <a:rPr lang="tr-TR" sz="2400" b="1" dirty="0" smtClean="0"/>
              <a:t>Öğrencinin </a:t>
            </a:r>
            <a:r>
              <a:rPr lang="tr-TR" sz="2400" b="1" dirty="0"/>
              <a:t>doğum tarihine göre yaşı küçük olana, </a:t>
            </a:r>
            <a:endParaRPr lang="tr-TR" sz="2400" b="1" dirty="0" smtClean="0"/>
          </a:p>
          <a:p>
            <a:pPr marL="342900" indent="-342900" algn="just">
              <a:buFont typeface="Wingdings" panose="05000000000000000000" pitchFamily="2" charset="2"/>
              <a:buChar char="§"/>
            </a:pPr>
            <a:r>
              <a:rPr lang="tr-TR" sz="2400" b="1" dirty="0" smtClean="0"/>
              <a:t>8’inci</a:t>
            </a:r>
            <a:r>
              <a:rPr lang="tr-TR" sz="2400" b="1" dirty="0"/>
              <a:t>, 7’nci ve 6’ncı sınıflardaki yılsonu başarı puanı (YBP) üstünlüğüne, </a:t>
            </a:r>
            <a:endParaRPr lang="tr-TR" sz="2400" b="1" dirty="0" smtClean="0"/>
          </a:p>
          <a:p>
            <a:pPr marL="342900" indent="-342900" algn="just">
              <a:buFont typeface="Wingdings" panose="05000000000000000000" pitchFamily="2" charset="2"/>
              <a:buChar char="§"/>
            </a:pPr>
            <a:r>
              <a:rPr lang="tr-TR" sz="2400" b="1" dirty="0" smtClean="0"/>
              <a:t>Okula </a:t>
            </a:r>
            <a:r>
              <a:rPr lang="tr-TR" sz="2400" b="1" dirty="0"/>
              <a:t>özürsüz devamsızlık yapılan gün sayısının azlığına </a:t>
            </a:r>
            <a:r>
              <a:rPr lang="tr-TR" sz="2400" b="1" dirty="0" smtClean="0"/>
              <a:t> </a:t>
            </a:r>
          </a:p>
          <a:p>
            <a:pPr marL="342900" indent="-342900" algn="just">
              <a:buFont typeface="Wingdings" panose="05000000000000000000" pitchFamily="2" charset="2"/>
              <a:buChar char="§"/>
            </a:pPr>
            <a:r>
              <a:rPr lang="tr-TR" sz="2400" b="1" dirty="0" smtClean="0"/>
              <a:t>Tercih </a:t>
            </a:r>
            <a:r>
              <a:rPr lang="tr-TR" sz="2400" b="1" dirty="0"/>
              <a:t>önceliği durumlarına bakılarak yerleştirme yapılır. </a:t>
            </a:r>
          </a:p>
        </p:txBody>
      </p:sp>
    </p:spTree>
    <p:extLst>
      <p:ext uri="{BB962C8B-B14F-4D97-AF65-F5344CB8AC3E}">
        <p14:creationId xmlns:p14="http://schemas.microsoft.com/office/powerpoint/2010/main" val="3745561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5831273" y="238512"/>
            <a:ext cx="6260368" cy="584775"/>
          </a:xfrm>
          <a:prstGeom prst="rect">
            <a:avLst/>
          </a:prstGeom>
          <a:noFill/>
        </p:spPr>
        <p:txBody>
          <a:bodyPr wrap="none" rtlCol="0">
            <a:spAutoFit/>
          </a:bodyPr>
          <a:lstStyle/>
          <a:p>
            <a:r>
              <a:rPr lang="tr-TR" sz="3200" b="1" dirty="0" smtClean="0">
                <a:latin typeface="Trebuchet MS" panose="020B0603020202020204" pitchFamily="34" charset="0"/>
              </a:rPr>
              <a:t>                  YEREL YERLEŞTİRME</a:t>
            </a:r>
            <a:endParaRPr lang="tr-TR" sz="3200" b="1" dirty="0">
              <a:latin typeface="Trebuchet MS" panose="020B0603020202020204" pitchFamily="34" charset="0"/>
            </a:endParaRPr>
          </a:p>
        </p:txBody>
      </p:sp>
      <p:sp>
        <p:nvSpPr>
          <p:cNvPr id="7" name="Metin kutusu 6"/>
          <p:cNvSpPr txBox="1"/>
          <p:nvPr/>
        </p:nvSpPr>
        <p:spPr>
          <a:xfrm>
            <a:off x="2407323" y="820440"/>
            <a:ext cx="7851786" cy="800219"/>
          </a:xfrm>
          <a:prstGeom prst="rect">
            <a:avLst/>
          </a:prstGeom>
          <a:noFill/>
        </p:spPr>
        <p:txBody>
          <a:bodyPr wrap="square" rtlCol="0">
            <a:spAutoFit/>
          </a:bodyPr>
          <a:lstStyle/>
          <a:p>
            <a:pPr algn="ctr"/>
            <a:r>
              <a:rPr lang="tr-TR" sz="2800" b="1" dirty="0" smtClean="0"/>
              <a:t>YEREL </a:t>
            </a:r>
            <a:r>
              <a:rPr lang="tr-TR" sz="2800" b="1" dirty="0"/>
              <a:t>YERLEŞTİRME ESASLARI</a:t>
            </a:r>
          </a:p>
          <a:p>
            <a:endParaRPr lang="tr-TR" dirty="0"/>
          </a:p>
        </p:txBody>
      </p:sp>
      <p:sp>
        <p:nvSpPr>
          <p:cNvPr id="3" name="Metin kutusu 2"/>
          <p:cNvSpPr txBox="1"/>
          <p:nvPr/>
        </p:nvSpPr>
        <p:spPr>
          <a:xfrm>
            <a:off x="830571" y="1620659"/>
            <a:ext cx="11261070" cy="5016758"/>
          </a:xfrm>
          <a:prstGeom prst="rect">
            <a:avLst/>
          </a:prstGeom>
          <a:noFill/>
        </p:spPr>
        <p:txBody>
          <a:bodyPr wrap="square" rtlCol="0">
            <a:spAutoFit/>
          </a:bodyPr>
          <a:lstStyle/>
          <a:p>
            <a:r>
              <a:rPr lang="pt-BR" sz="3200" dirty="0"/>
              <a:t>Tercih Edilen Bir Lise için</a:t>
            </a:r>
            <a:r>
              <a:rPr lang="pt-BR" sz="3200" dirty="0" smtClean="0"/>
              <a:t>;</a:t>
            </a:r>
            <a:endParaRPr lang="tr-TR" sz="3200" dirty="0" smtClean="0"/>
          </a:p>
          <a:p>
            <a:r>
              <a:rPr lang="tr-TR" sz="3200" b="1" i="1" dirty="0" smtClean="0">
                <a:solidFill>
                  <a:srgbClr val="FF0000"/>
                </a:solidFill>
              </a:rPr>
              <a:t>1- Kayıt </a:t>
            </a:r>
            <a:r>
              <a:rPr lang="tr-TR" sz="3200" b="1" i="1" dirty="0">
                <a:solidFill>
                  <a:srgbClr val="FF0000"/>
                </a:solidFill>
              </a:rPr>
              <a:t>Alanı</a:t>
            </a:r>
          </a:p>
          <a:p>
            <a:r>
              <a:rPr lang="tr-TR" sz="3200" dirty="0"/>
              <a:t>• Lise öğrencinin ikamet ettiği Kayıt Alanında ise, diğer Kayıt Alanlarındaki (Komşu </a:t>
            </a:r>
            <a:r>
              <a:rPr lang="tr-TR" sz="3200" dirty="0" smtClean="0"/>
              <a:t>Bölge ve </a:t>
            </a:r>
            <a:r>
              <a:rPr lang="tr-TR" sz="3200" dirty="0"/>
              <a:t>Bölge Dışı) öğrencilerden öncelikli yerleşir.</a:t>
            </a:r>
          </a:p>
          <a:p>
            <a:r>
              <a:rPr lang="tr-TR" sz="3200" b="1" i="1" dirty="0" smtClean="0">
                <a:solidFill>
                  <a:srgbClr val="FF0000"/>
                </a:solidFill>
              </a:rPr>
              <a:t>2- Okulda Bulunma *</a:t>
            </a:r>
            <a:endParaRPr lang="tr-TR" sz="3200" b="1" i="1" dirty="0">
              <a:solidFill>
                <a:srgbClr val="FF0000"/>
              </a:solidFill>
            </a:endParaRPr>
          </a:p>
          <a:p>
            <a:r>
              <a:rPr lang="tr-TR" sz="3200" dirty="0"/>
              <a:t>• Kayıt Alanında ikamet eden ve o kayıt alanındaki bir ortaokula giden öğrenci, </a:t>
            </a:r>
            <a:r>
              <a:rPr lang="tr-TR" sz="3200" dirty="0" smtClean="0"/>
              <a:t>Kayıt Alanında </a:t>
            </a:r>
            <a:r>
              <a:rPr lang="tr-TR" sz="3200" dirty="0"/>
              <a:t>ikamet eden ancak o kayıt alanındaki bir okula gitmeyen öğrenciden </a:t>
            </a:r>
            <a:r>
              <a:rPr lang="tr-TR" sz="3200" dirty="0" smtClean="0"/>
              <a:t>öncelikli yerleşir</a:t>
            </a:r>
            <a:r>
              <a:rPr lang="tr-TR" sz="3200" dirty="0"/>
              <a:t>. Eşitlik halinde o kayıt alanındaki ortaokula en fazla giden öğrenci </a:t>
            </a:r>
            <a:r>
              <a:rPr lang="tr-TR" sz="3200" dirty="0" err="1"/>
              <a:t>öncelenir</a:t>
            </a:r>
            <a:r>
              <a:rPr lang="tr-TR" sz="3200" dirty="0"/>
              <a:t>.</a:t>
            </a:r>
          </a:p>
        </p:txBody>
      </p:sp>
    </p:spTree>
    <p:extLst>
      <p:ext uri="{BB962C8B-B14F-4D97-AF65-F5344CB8AC3E}">
        <p14:creationId xmlns:p14="http://schemas.microsoft.com/office/powerpoint/2010/main" val="181180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5831273" y="238512"/>
            <a:ext cx="6260368" cy="584775"/>
          </a:xfrm>
          <a:prstGeom prst="rect">
            <a:avLst/>
          </a:prstGeom>
          <a:noFill/>
        </p:spPr>
        <p:txBody>
          <a:bodyPr wrap="none" rtlCol="0">
            <a:spAutoFit/>
          </a:bodyPr>
          <a:lstStyle/>
          <a:p>
            <a:r>
              <a:rPr lang="tr-TR" sz="3200" b="1" dirty="0" smtClean="0">
                <a:latin typeface="Trebuchet MS" panose="020B0603020202020204" pitchFamily="34" charset="0"/>
              </a:rPr>
              <a:t>                  YEREL YERLEŞTİRME</a:t>
            </a:r>
            <a:endParaRPr lang="tr-TR" sz="3200" b="1" dirty="0">
              <a:latin typeface="Trebuchet MS" panose="020B0603020202020204" pitchFamily="34" charset="0"/>
            </a:endParaRPr>
          </a:p>
        </p:txBody>
      </p:sp>
      <p:sp>
        <p:nvSpPr>
          <p:cNvPr id="7" name="Metin kutusu 6"/>
          <p:cNvSpPr txBox="1"/>
          <p:nvPr/>
        </p:nvSpPr>
        <p:spPr>
          <a:xfrm>
            <a:off x="2407323" y="820440"/>
            <a:ext cx="7851786" cy="800219"/>
          </a:xfrm>
          <a:prstGeom prst="rect">
            <a:avLst/>
          </a:prstGeom>
          <a:noFill/>
        </p:spPr>
        <p:txBody>
          <a:bodyPr wrap="square" rtlCol="0">
            <a:spAutoFit/>
          </a:bodyPr>
          <a:lstStyle/>
          <a:p>
            <a:pPr algn="ctr"/>
            <a:r>
              <a:rPr lang="tr-TR" sz="2800" b="1" dirty="0" smtClean="0"/>
              <a:t>YEREL </a:t>
            </a:r>
            <a:r>
              <a:rPr lang="tr-TR" sz="2800" b="1" dirty="0"/>
              <a:t>YERLEŞTİRME ESASLARI</a:t>
            </a:r>
          </a:p>
          <a:p>
            <a:endParaRPr lang="tr-TR" dirty="0"/>
          </a:p>
        </p:txBody>
      </p:sp>
      <p:sp>
        <p:nvSpPr>
          <p:cNvPr id="3" name="Metin kutusu 2"/>
          <p:cNvSpPr txBox="1"/>
          <p:nvPr/>
        </p:nvSpPr>
        <p:spPr>
          <a:xfrm>
            <a:off x="1182350" y="1326342"/>
            <a:ext cx="10840729" cy="5355312"/>
          </a:xfrm>
          <a:prstGeom prst="rect">
            <a:avLst/>
          </a:prstGeom>
          <a:noFill/>
        </p:spPr>
        <p:txBody>
          <a:bodyPr wrap="square" rtlCol="0">
            <a:spAutoFit/>
          </a:bodyPr>
          <a:lstStyle/>
          <a:p>
            <a:r>
              <a:rPr lang="tr-TR" sz="1900" b="1" i="1" dirty="0" smtClean="0"/>
              <a:t>* Tayin</a:t>
            </a:r>
            <a:r>
              <a:rPr lang="tr-TR" sz="1900" b="1" i="1" dirty="0"/>
              <a:t>, doğal afet, zorunlu nakile tabi olma, emekli olarak başka bir yere </a:t>
            </a:r>
            <a:r>
              <a:rPr lang="tr-TR" sz="1900" b="1" i="1" dirty="0" smtClean="0"/>
              <a:t>yerleşme nedenleriyle </a:t>
            </a:r>
            <a:r>
              <a:rPr lang="tr-TR" sz="1900" b="1" i="1" dirty="0"/>
              <a:t>il dışından gelenlerin çocukları; </a:t>
            </a:r>
            <a:r>
              <a:rPr lang="tr-TR" sz="1900" i="1" dirty="0"/>
              <a:t>Anne veya babası ayrılmış veya ölmüş, </a:t>
            </a:r>
            <a:r>
              <a:rPr lang="tr-TR" sz="1900" i="1" dirty="0" smtClean="0"/>
              <a:t>24/5/1983 tarihli </a:t>
            </a:r>
            <a:r>
              <a:rPr lang="tr-TR" sz="1900" i="1" dirty="0"/>
              <a:t>ve 2828 sayılı Sosyal Hizmetler Kanunu kapsamında koruma kararı verilen, </a:t>
            </a:r>
            <a:r>
              <a:rPr lang="tr-TR" sz="1900" i="1" dirty="0" smtClean="0"/>
              <a:t>koruyucu aile </a:t>
            </a:r>
            <a:r>
              <a:rPr lang="tr-TR" sz="1900" i="1" dirty="0"/>
              <a:t>yanına yerleştirilen veya </a:t>
            </a:r>
            <a:r>
              <a:rPr lang="tr-TR" sz="1900" b="1" i="1" dirty="0"/>
              <a:t>ikinci derece yakınlarının yanında ikamet edenler</a:t>
            </a:r>
            <a:r>
              <a:rPr lang="tr-TR" sz="1900" i="1" dirty="0"/>
              <a:t>; </a:t>
            </a:r>
            <a:r>
              <a:rPr lang="tr-TR" sz="1900" i="1" dirty="0" smtClean="0"/>
              <a:t>22/11/2001 tarihli </a:t>
            </a:r>
            <a:r>
              <a:rPr lang="tr-TR" sz="1900" i="1" dirty="0"/>
              <a:t>ve 4721 sayılı Türk Medeni Kanununun 305’inci maddesine göre evlatlık edinme </a:t>
            </a:r>
            <a:r>
              <a:rPr lang="tr-TR" sz="1900" i="1" dirty="0" smtClean="0"/>
              <a:t>öncesi bir </a:t>
            </a:r>
            <a:r>
              <a:rPr lang="tr-TR" sz="1900" i="1" dirty="0"/>
              <a:t>yıllık geçici bakım sürecinde olanlar; 3/7/2005 tarihli ve 5395 sayılı Çocuk Koruma </a:t>
            </a:r>
            <a:r>
              <a:rPr lang="tr-TR" sz="1900" i="1" dirty="0" smtClean="0"/>
              <a:t>Kanunu kapsamında </a:t>
            </a:r>
            <a:r>
              <a:rPr lang="tr-TR" sz="1900" i="1" dirty="0"/>
              <a:t>eğitim veya </a:t>
            </a:r>
            <a:r>
              <a:rPr lang="tr-TR" sz="1900" b="1" i="1" dirty="0"/>
              <a:t>(Değişik ibare:RG-14/2/2018-30332) </a:t>
            </a:r>
            <a:r>
              <a:rPr lang="tr-TR" sz="1900" i="1" dirty="0"/>
              <a:t>bakım tedbiri kararı verilenler</a:t>
            </a:r>
            <a:r>
              <a:rPr lang="tr-TR" sz="1900" i="1" dirty="0" smtClean="0"/>
              <a:t>;  8/3/2012 </a:t>
            </a:r>
            <a:r>
              <a:rPr lang="tr-TR" sz="1900" i="1" dirty="0"/>
              <a:t>tarihli ve 6284 sayılı Ailenin Korunması ve Kadına Karşı Şiddetin Önlenmesine </a:t>
            </a:r>
            <a:r>
              <a:rPr lang="tr-TR" sz="1900" i="1" dirty="0" smtClean="0"/>
              <a:t>Dair Kanun </a:t>
            </a:r>
            <a:r>
              <a:rPr lang="tr-TR" sz="1900" i="1" dirty="0"/>
              <a:t>çerçevesinde ikameti geçici olarak değiştirilmek zorunda kalınanların bakmakla </a:t>
            </a:r>
            <a:r>
              <a:rPr lang="tr-TR" sz="1900" i="1" dirty="0" smtClean="0"/>
              <a:t>yükümlü olduğu </a:t>
            </a:r>
            <a:r>
              <a:rPr lang="tr-TR" sz="1900" i="1" dirty="0"/>
              <a:t>çocuklar; 12/4/1991 tarihli ve 3713 sayılı Terörle Mücadele Kanunu, 3/11/1980 </a:t>
            </a:r>
            <a:r>
              <a:rPr lang="tr-TR" sz="1900" i="1" dirty="0" smtClean="0"/>
              <a:t>tarihli ve </a:t>
            </a:r>
            <a:r>
              <a:rPr lang="tr-TR" sz="1900" i="1" dirty="0"/>
              <a:t>2330 sayılı Nakdi Tazminat ve Aylık Bağlanması Hakkında Kanun veya 2330 sayılı </a:t>
            </a:r>
            <a:r>
              <a:rPr lang="tr-TR" sz="1900" i="1" dirty="0" smtClean="0"/>
              <a:t>Kanun hükümleri </a:t>
            </a:r>
            <a:r>
              <a:rPr lang="tr-TR" sz="1900" i="1" dirty="0"/>
              <a:t>uygulanarak aylık bağlanmasını gerektiren kanunlar; 8/6/1949 tarihli ve 5434 </a:t>
            </a:r>
            <a:r>
              <a:rPr lang="tr-TR" sz="1900" i="1" dirty="0" smtClean="0"/>
              <a:t>sayılı Türkiye </a:t>
            </a:r>
            <a:r>
              <a:rPr lang="tr-TR" sz="1900" i="1" dirty="0"/>
              <a:t>Cumhuriyeti Emekli Sandığı Kanununun 56 </a:t>
            </a:r>
            <a:r>
              <a:rPr lang="tr-TR" sz="1900" i="1" dirty="0" err="1"/>
              <a:t>ncı</a:t>
            </a:r>
            <a:r>
              <a:rPr lang="tr-TR" sz="1900" i="1" dirty="0"/>
              <a:t>, mülga 45 inci ve 64 üncü maddeleri </a:t>
            </a:r>
            <a:r>
              <a:rPr lang="tr-TR" sz="1900" i="1" dirty="0" smtClean="0"/>
              <a:t>ile 31/5/2006 </a:t>
            </a:r>
            <a:r>
              <a:rPr lang="tr-TR" sz="1900" i="1" dirty="0"/>
              <a:t>tarihli ve 5510 sayılı Sosyal Sigortalar ve Genel Sağlık Sigortası Kanununun 47 </a:t>
            </a:r>
            <a:r>
              <a:rPr lang="tr-TR" sz="1900" i="1" dirty="0" err="1" smtClean="0"/>
              <a:t>nci</a:t>
            </a:r>
            <a:r>
              <a:rPr lang="tr-TR" sz="1900" i="1" dirty="0" smtClean="0"/>
              <a:t> maddesi </a:t>
            </a:r>
            <a:r>
              <a:rPr lang="tr-TR" sz="1900" i="1" dirty="0"/>
              <a:t>kapsamında harp veya vazife malulü sayılanlar ile 24/2/1968 tarihli ve 1005 </a:t>
            </a:r>
            <a:r>
              <a:rPr lang="tr-TR" sz="1900" i="1" dirty="0" smtClean="0"/>
              <a:t>sayılı İstiklal </a:t>
            </a:r>
            <a:r>
              <a:rPr lang="tr-TR" sz="1900" i="1" dirty="0"/>
              <a:t>Madalyası Verilmiş Bulunanlara Vatani Hizmet Tertibinden Şeref Aylığı </a:t>
            </a:r>
            <a:r>
              <a:rPr lang="tr-TR" sz="1900" i="1" dirty="0" smtClean="0"/>
              <a:t>Bağlanması  Hakkındaki </a:t>
            </a:r>
            <a:r>
              <a:rPr lang="tr-TR" sz="1900" i="1" dirty="0"/>
              <a:t>Kanun kapsamında aylık bağlanan şehit ve gazi çocukları; 26/9/2004 tarihli ve </a:t>
            </a:r>
            <a:r>
              <a:rPr lang="tr-TR" sz="1900" i="1" dirty="0" smtClean="0"/>
              <a:t>5237 sayılı </a:t>
            </a:r>
            <a:r>
              <a:rPr lang="tr-TR" sz="1900" i="1" dirty="0"/>
              <a:t>Türk Ceza Kanununun 102 ila 105 inci maddeleri kapsamındaki suçların </a:t>
            </a:r>
            <a:r>
              <a:rPr lang="tr-TR" sz="1900" i="1" dirty="0" smtClean="0"/>
              <a:t>mağduru olanlar</a:t>
            </a:r>
            <a:r>
              <a:rPr lang="tr-TR" sz="1900" i="1" dirty="0"/>
              <a:t>; millî sporcu olan öğrenciler ile tutuklu ve hükümlü öğrenciler </a:t>
            </a:r>
            <a:r>
              <a:rPr lang="tr-TR" sz="1900" b="1" i="1" dirty="0" smtClean="0"/>
              <a:t>tercihlerini onaylattıkları </a:t>
            </a:r>
            <a:r>
              <a:rPr lang="tr-TR" sz="1900" b="1" i="1" dirty="0"/>
              <a:t>okul müdürlüğüne durumlarını belgelemeleri halinde bu madde </a:t>
            </a:r>
            <a:r>
              <a:rPr lang="tr-TR" sz="1900" b="1" i="1" dirty="0" smtClean="0"/>
              <a:t>kapsamında puan </a:t>
            </a:r>
            <a:r>
              <a:rPr lang="tr-TR" sz="1900" b="1" i="1" dirty="0"/>
              <a:t>kaybına uğramazlar</a:t>
            </a:r>
            <a:endParaRPr lang="tr-TR" sz="1900" dirty="0"/>
          </a:p>
        </p:txBody>
      </p:sp>
    </p:spTree>
    <p:extLst>
      <p:ext uri="{BB962C8B-B14F-4D97-AF65-F5344CB8AC3E}">
        <p14:creationId xmlns:p14="http://schemas.microsoft.com/office/powerpoint/2010/main" val="261450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5831273" y="238512"/>
            <a:ext cx="6260368" cy="584775"/>
          </a:xfrm>
          <a:prstGeom prst="rect">
            <a:avLst/>
          </a:prstGeom>
          <a:noFill/>
        </p:spPr>
        <p:txBody>
          <a:bodyPr wrap="none" rtlCol="0">
            <a:spAutoFit/>
          </a:bodyPr>
          <a:lstStyle/>
          <a:p>
            <a:r>
              <a:rPr lang="tr-TR" sz="3200" b="1" dirty="0" smtClean="0">
                <a:latin typeface="Trebuchet MS" panose="020B0603020202020204" pitchFamily="34" charset="0"/>
              </a:rPr>
              <a:t>                  YEREL YERLEŞTİRME</a:t>
            </a:r>
            <a:endParaRPr lang="tr-TR" sz="3200" b="1" dirty="0">
              <a:latin typeface="Trebuchet MS" panose="020B0603020202020204" pitchFamily="34" charset="0"/>
            </a:endParaRPr>
          </a:p>
        </p:txBody>
      </p:sp>
      <p:sp>
        <p:nvSpPr>
          <p:cNvPr id="7" name="Metin kutusu 6"/>
          <p:cNvSpPr txBox="1"/>
          <p:nvPr/>
        </p:nvSpPr>
        <p:spPr>
          <a:xfrm>
            <a:off x="2407323" y="820440"/>
            <a:ext cx="7851786" cy="800219"/>
          </a:xfrm>
          <a:prstGeom prst="rect">
            <a:avLst/>
          </a:prstGeom>
          <a:noFill/>
        </p:spPr>
        <p:txBody>
          <a:bodyPr wrap="square" rtlCol="0">
            <a:spAutoFit/>
          </a:bodyPr>
          <a:lstStyle/>
          <a:p>
            <a:pPr algn="ctr"/>
            <a:r>
              <a:rPr lang="tr-TR" sz="2800" b="1" dirty="0" smtClean="0"/>
              <a:t>YERLEŞTİRME BASAMAKLARI</a:t>
            </a:r>
            <a:endParaRPr lang="tr-TR" sz="2800" b="1" dirty="0">
              <a:solidFill>
                <a:schemeClr val="bg1"/>
              </a:solidFill>
            </a:endParaRPr>
          </a:p>
          <a:p>
            <a:endParaRPr lang="tr-TR" dirty="0"/>
          </a:p>
        </p:txBody>
      </p:sp>
      <p:sp>
        <p:nvSpPr>
          <p:cNvPr id="3" name="Metin kutusu 2"/>
          <p:cNvSpPr txBox="1"/>
          <p:nvPr/>
        </p:nvSpPr>
        <p:spPr>
          <a:xfrm>
            <a:off x="830571" y="1620659"/>
            <a:ext cx="11261070" cy="4524315"/>
          </a:xfrm>
          <a:prstGeom prst="rect">
            <a:avLst/>
          </a:prstGeom>
          <a:noFill/>
        </p:spPr>
        <p:txBody>
          <a:bodyPr wrap="square" rtlCol="0">
            <a:spAutoFit/>
          </a:bodyPr>
          <a:lstStyle/>
          <a:p>
            <a:r>
              <a:rPr lang="tr-TR" sz="3200" b="1" i="1" dirty="0" smtClean="0">
                <a:solidFill>
                  <a:srgbClr val="FF0000"/>
                </a:solidFill>
              </a:rPr>
              <a:t>3- Tercih</a:t>
            </a:r>
            <a:endParaRPr lang="tr-TR" sz="3200" b="1" i="1" dirty="0">
              <a:solidFill>
                <a:srgbClr val="FF0000"/>
              </a:solidFill>
            </a:endParaRPr>
          </a:p>
          <a:p>
            <a:r>
              <a:rPr lang="tr-TR" sz="3200" dirty="0"/>
              <a:t>• Kayıt Alanında İkamet eden ve aynı Kayıt Alanındaki bir ortaokula giden </a:t>
            </a:r>
            <a:r>
              <a:rPr lang="tr-TR" sz="3200" dirty="0" smtClean="0"/>
              <a:t>öğrenciler arasında </a:t>
            </a:r>
            <a:r>
              <a:rPr lang="tr-TR" sz="3200" dirty="0"/>
              <a:t>ilk tercihlerine yazan </a:t>
            </a:r>
            <a:r>
              <a:rPr lang="tr-TR" sz="3200" dirty="0" smtClean="0"/>
              <a:t>öğrenciler önceliklidir</a:t>
            </a:r>
            <a:r>
              <a:rPr lang="tr-TR" sz="3200" dirty="0"/>
              <a:t>.</a:t>
            </a:r>
          </a:p>
          <a:p>
            <a:r>
              <a:rPr lang="tr-TR" sz="3200" b="1" i="1" dirty="0" smtClean="0">
                <a:solidFill>
                  <a:srgbClr val="FF0000"/>
                </a:solidFill>
              </a:rPr>
              <a:t> 4-Başarı </a:t>
            </a:r>
            <a:r>
              <a:rPr lang="tr-TR" sz="3200" b="1" i="1" dirty="0">
                <a:solidFill>
                  <a:srgbClr val="FF0000"/>
                </a:solidFill>
              </a:rPr>
              <a:t>Havuzu</a:t>
            </a:r>
          </a:p>
          <a:p>
            <a:r>
              <a:rPr lang="tr-TR" sz="3200" dirty="0"/>
              <a:t>• Kayıt Alanında İkamet eden ve aynı Kayıt Alanındaki bir ortaokula giden ve ilk </a:t>
            </a:r>
            <a:r>
              <a:rPr lang="tr-TR" sz="3200" dirty="0" smtClean="0"/>
              <a:t>tercihlerine yazan </a:t>
            </a:r>
            <a:r>
              <a:rPr lang="tr-TR" sz="3200" dirty="0"/>
              <a:t>öğrenciler arasında, tüm ortaokul boyunca aldığı değerlendirmelerden yola </a:t>
            </a:r>
            <a:r>
              <a:rPr lang="tr-TR" sz="3200" dirty="0" smtClean="0"/>
              <a:t>çıkarak Ortaokul </a:t>
            </a:r>
            <a:r>
              <a:rPr lang="tr-TR" sz="3200" dirty="0"/>
              <a:t>Başarı Puanı üstünlüğü yerleştirmede öncelik sebebidir.</a:t>
            </a:r>
          </a:p>
        </p:txBody>
      </p:sp>
    </p:spTree>
    <p:extLst>
      <p:ext uri="{BB962C8B-B14F-4D97-AF65-F5344CB8AC3E}">
        <p14:creationId xmlns:p14="http://schemas.microsoft.com/office/powerpoint/2010/main" val="4022086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5831273" y="238512"/>
            <a:ext cx="6260368" cy="584775"/>
          </a:xfrm>
          <a:prstGeom prst="rect">
            <a:avLst/>
          </a:prstGeom>
          <a:noFill/>
        </p:spPr>
        <p:txBody>
          <a:bodyPr wrap="none" rtlCol="0">
            <a:spAutoFit/>
          </a:bodyPr>
          <a:lstStyle/>
          <a:p>
            <a:r>
              <a:rPr lang="tr-TR" sz="3200" b="1" dirty="0" smtClean="0">
                <a:latin typeface="Trebuchet MS" panose="020B0603020202020204" pitchFamily="34" charset="0"/>
              </a:rPr>
              <a:t>                  YEREL YERLEŞTİRME</a:t>
            </a:r>
            <a:endParaRPr lang="tr-TR" sz="3200" b="1" dirty="0">
              <a:latin typeface="Trebuchet MS" panose="020B0603020202020204" pitchFamily="34" charset="0"/>
            </a:endParaRPr>
          </a:p>
        </p:txBody>
      </p:sp>
      <p:sp>
        <p:nvSpPr>
          <p:cNvPr id="7" name="Metin kutusu 6"/>
          <p:cNvSpPr txBox="1"/>
          <p:nvPr/>
        </p:nvSpPr>
        <p:spPr>
          <a:xfrm>
            <a:off x="2407323" y="820440"/>
            <a:ext cx="7851786" cy="800219"/>
          </a:xfrm>
          <a:prstGeom prst="rect">
            <a:avLst/>
          </a:prstGeom>
          <a:noFill/>
        </p:spPr>
        <p:txBody>
          <a:bodyPr wrap="square" rtlCol="0">
            <a:spAutoFit/>
          </a:bodyPr>
          <a:lstStyle/>
          <a:p>
            <a:pPr algn="ctr"/>
            <a:r>
              <a:rPr lang="tr-TR" sz="2800" b="1" dirty="0" smtClean="0"/>
              <a:t>YERLEŞTİRME BASAMAKLARI</a:t>
            </a:r>
            <a:endParaRPr lang="tr-TR" sz="2800" b="1" dirty="0">
              <a:solidFill>
                <a:schemeClr val="bg1"/>
              </a:solidFill>
            </a:endParaRPr>
          </a:p>
          <a:p>
            <a:endParaRPr lang="tr-TR" dirty="0"/>
          </a:p>
        </p:txBody>
      </p:sp>
      <p:sp>
        <p:nvSpPr>
          <p:cNvPr id="3" name="Metin kutusu 2"/>
          <p:cNvSpPr txBox="1"/>
          <p:nvPr/>
        </p:nvSpPr>
        <p:spPr>
          <a:xfrm>
            <a:off x="830571" y="1620659"/>
            <a:ext cx="11261070" cy="2554545"/>
          </a:xfrm>
          <a:prstGeom prst="rect">
            <a:avLst/>
          </a:prstGeom>
          <a:noFill/>
        </p:spPr>
        <p:txBody>
          <a:bodyPr wrap="square" rtlCol="0">
            <a:spAutoFit/>
          </a:bodyPr>
          <a:lstStyle/>
          <a:p>
            <a:r>
              <a:rPr lang="tr-TR" sz="3200" b="1" i="1" dirty="0" smtClean="0">
                <a:solidFill>
                  <a:srgbClr val="FF0000"/>
                </a:solidFill>
              </a:rPr>
              <a:t>5- Devam-Devamsızlık</a:t>
            </a:r>
            <a:endParaRPr lang="tr-TR" sz="3200" b="1" i="1" dirty="0">
              <a:solidFill>
                <a:srgbClr val="FF0000"/>
              </a:solidFill>
            </a:endParaRPr>
          </a:p>
          <a:p>
            <a:r>
              <a:rPr lang="tr-TR" sz="3200" dirty="0"/>
              <a:t>Kayıt Alanında İkamet eden ve aynı Kayıt Alanındaki bir ortaokula giden, ilk </a:t>
            </a:r>
            <a:r>
              <a:rPr lang="tr-TR" sz="3200" dirty="0" smtClean="0"/>
              <a:t>tercihlerine yazan </a:t>
            </a:r>
            <a:r>
              <a:rPr lang="tr-TR" sz="3200" dirty="0"/>
              <a:t>ve Ortaokul Başarı Puanı iyi </a:t>
            </a:r>
            <a:r>
              <a:rPr lang="tr-TR" sz="3200" dirty="0" smtClean="0"/>
              <a:t>olan öğrenciler </a:t>
            </a:r>
            <a:r>
              <a:rPr lang="tr-TR" sz="3200" dirty="0"/>
              <a:t>arasında, 8. Sınıftaki devamsızlığı </a:t>
            </a:r>
            <a:r>
              <a:rPr lang="tr-TR" sz="3200" dirty="0" smtClean="0"/>
              <a:t>az olan </a:t>
            </a:r>
            <a:r>
              <a:rPr lang="tr-TR" sz="3200" dirty="0"/>
              <a:t>öğrenci yerleştirmede önceliklidir.</a:t>
            </a:r>
          </a:p>
        </p:txBody>
      </p:sp>
    </p:spTree>
    <p:extLst>
      <p:ext uri="{BB962C8B-B14F-4D97-AF65-F5344CB8AC3E}">
        <p14:creationId xmlns:p14="http://schemas.microsoft.com/office/powerpoint/2010/main" val="148907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830571" y="1524001"/>
            <a:ext cx="0" cy="50673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3629721" y="211326"/>
            <a:ext cx="8562280" cy="584775"/>
          </a:xfrm>
          <a:prstGeom prst="rect">
            <a:avLst/>
          </a:prstGeom>
          <a:noFill/>
        </p:spPr>
        <p:txBody>
          <a:bodyPr wrap="none" rtlCol="0">
            <a:spAutoFit/>
          </a:bodyPr>
          <a:lstStyle/>
          <a:p>
            <a:r>
              <a:rPr lang="tr-TR" sz="3200" b="1" dirty="0" smtClean="0">
                <a:latin typeface="Trebuchet MS" panose="020B0603020202020204" pitchFamily="34" charset="0"/>
              </a:rPr>
              <a:t>                  YEREL YERLEŞTİRME KRİTERLERİ</a:t>
            </a:r>
            <a:endParaRPr lang="tr-TR" sz="3200" b="1" dirty="0">
              <a:latin typeface="Trebuchet MS" panose="020B0603020202020204" pitchFamily="34" charset="0"/>
            </a:endParaRPr>
          </a:p>
        </p:txBody>
      </p:sp>
      <p:pic>
        <p:nvPicPr>
          <p:cNvPr id="1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71" y="1510239"/>
            <a:ext cx="10963168" cy="499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Yuvarlatılmış Dikdörtgen 1"/>
          <p:cNvSpPr/>
          <p:nvPr/>
        </p:nvSpPr>
        <p:spPr>
          <a:xfrm>
            <a:off x="9068981" y="2714891"/>
            <a:ext cx="1058778" cy="160421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dirty="0" smtClean="0"/>
          </a:p>
          <a:p>
            <a:pPr algn="ctr"/>
            <a:endParaRPr lang="tr-TR" sz="1200" dirty="0"/>
          </a:p>
          <a:p>
            <a:pPr algn="ctr"/>
            <a:endParaRPr lang="tr-TR" sz="1200" dirty="0" smtClean="0"/>
          </a:p>
          <a:p>
            <a:pPr algn="ctr"/>
            <a:r>
              <a:rPr lang="tr-TR" sz="1200" dirty="0" smtClean="0"/>
              <a:t>1-5 Gün</a:t>
            </a:r>
          </a:p>
          <a:p>
            <a:pPr algn="ctr"/>
            <a:r>
              <a:rPr lang="tr-TR" sz="1200" dirty="0" smtClean="0"/>
              <a:t>5,5-15 Gün</a:t>
            </a:r>
          </a:p>
          <a:p>
            <a:pPr algn="ctr"/>
            <a:r>
              <a:rPr lang="tr-TR" sz="1200" dirty="0" smtClean="0"/>
              <a:t>15,5-20 Gün</a:t>
            </a:r>
          </a:p>
          <a:p>
            <a:pPr algn="ctr"/>
            <a:r>
              <a:rPr lang="tr-TR" sz="1200" dirty="0" smtClean="0"/>
              <a:t>20 Günden Fazla</a:t>
            </a:r>
            <a:endParaRPr lang="tr-TR" sz="1200" dirty="0"/>
          </a:p>
          <a:p>
            <a:pPr algn="ctr"/>
            <a:endParaRPr lang="tr-TR" sz="1200" dirty="0" smtClean="0"/>
          </a:p>
          <a:p>
            <a:pPr algn="ctr"/>
            <a:endParaRPr lang="tr-TR" dirty="0" smtClean="0"/>
          </a:p>
          <a:p>
            <a:pPr algn="ctr"/>
            <a:endParaRPr lang="tr-TR" dirty="0"/>
          </a:p>
        </p:txBody>
      </p:sp>
    </p:spTree>
    <p:extLst>
      <p:ext uri="{BB962C8B-B14F-4D97-AF65-F5344CB8AC3E}">
        <p14:creationId xmlns:p14="http://schemas.microsoft.com/office/powerpoint/2010/main" val="400068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5831273" y="238512"/>
            <a:ext cx="6260368" cy="584775"/>
          </a:xfrm>
          <a:prstGeom prst="rect">
            <a:avLst/>
          </a:prstGeom>
          <a:noFill/>
        </p:spPr>
        <p:txBody>
          <a:bodyPr wrap="none" rtlCol="0">
            <a:spAutoFit/>
          </a:bodyPr>
          <a:lstStyle/>
          <a:p>
            <a:r>
              <a:rPr lang="tr-TR" sz="3200" b="1" dirty="0" smtClean="0">
                <a:latin typeface="Trebuchet MS" panose="020B0603020202020204" pitchFamily="34" charset="0"/>
              </a:rPr>
              <a:t>                  YEREL YERLEŞTİRME</a:t>
            </a:r>
            <a:endParaRPr lang="tr-TR" sz="3200" b="1" dirty="0">
              <a:latin typeface="Trebuchet MS" panose="020B0603020202020204" pitchFamily="34" charset="0"/>
            </a:endParaRPr>
          </a:p>
        </p:txBody>
      </p:sp>
      <p:sp>
        <p:nvSpPr>
          <p:cNvPr id="7" name="Metin kutusu 6"/>
          <p:cNvSpPr txBox="1"/>
          <p:nvPr/>
        </p:nvSpPr>
        <p:spPr>
          <a:xfrm>
            <a:off x="2407323" y="820440"/>
            <a:ext cx="7851786" cy="800219"/>
          </a:xfrm>
          <a:prstGeom prst="rect">
            <a:avLst/>
          </a:prstGeom>
          <a:noFill/>
        </p:spPr>
        <p:txBody>
          <a:bodyPr wrap="square" rtlCol="0">
            <a:spAutoFit/>
          </a:bodyPr>
          <a:lstStyle/>
          <a:p>
            <a:pPr algn="ctr"/>
            <a:r>
              <a:rPr lang="tr-TR" sz="2800" b="1" dirty="0" smtClean="0"/>
              <a:t>YEREL YERLEŞTİRME</a:t>
            </a:r>
            <a:endParaRPr lang="tr-TR" sz="2800" b="1" dirty="0">
              <a:solidFill>
                <a:schemeClr val="bg1"/>
              </a:solidFill>
            </a:endParaRPr>
          </a:p>
          <a:p>
            <a:endParaRPr lang="tr-TR" dirty="0"/>
          </a:p>
        </p:txBody>
      </p:sp>
      <p:sp>
        <p:nvSpPr>
          <p:cNvPr id="3" name="Metin kutusu 2"/>
          <p:cNvSpPr txBox="1"/>
          <p:nvPr/>
        </p:nvSpPr>
        <p:spPr>
          <a:xfrm>
            <a:off x="830571" y="1620659"/>
            <a:ext cx="11261070" cy="3539430"/>
          </a:xfrm>
          <a:prstGeom prst="rect">
            <a:avLst/>
          </a:prstGeom>
          <a:noFill/>
        </p:spPr>
        <p:txBody>
          <a:bodyPr wrap="square" rtlCol="0">
            <a:spAutoFit/>
          </a:bodyPr>
          <a:lstStyle/>
          <a:p>
            <a:pPr algn="just"/>
            <a:endParaRPr lang="tr-TR" sz="3200" b="1" dirty="0" smtClean="0">
              <a:solidFill>
                <a:srgbClr val="FF0000"/>
              </a:solidFill>
            </a:endParaRPr>
          </a:p>
          <a:p>
            <a:pPr marL="457200" indent="-457200" algn="just">
              <a:buFont typeface="Wingdings" panose="05000000000000000000" pitchFamily="2" charset="2"/>
              <a:buChar char="Ø"/>
            </a:pPr>
            <a:r>
              <a:rPr lang="tr-TR" sz="3200" b="1" dirty="0" smtClean="0">
                <a:solidFill>
                  <a:srgbClr val="FF0000"/>
                </a:solidFill>
              </a:rPr>
              <a:t>Sistem Kayıt Alanındaki Ortaokul öğrencilerini </a:t>
            </a:r>
            <a:r>
              <a:rPr lang="tr-TR" sz="3200" b="1" dirty="0">
                <a:solidFill>
                  <a:srgbClr val="FF0000"/>
                </a:solidFill>
              </a:rPr>
              <a:t>önceleyerek bir yerleştirme </a:t>
            </a:r>
            <a:r>
              <a:rPr lang="tr-TR" sz="3200" b="1" dirty="0" smtClean="0">
                <a:solidFill>
                  <a:srgbClr val="FF0000"/>
                </a:solidFill>
              </a:rPr>
              <a:t>yapacağından, öğrencilerimizin </a:t>
            </a:r>
            <a:r>
              <a:rPr lang="tr-TR" sz="3200" b="1" dirty="0">
                <a:solidFill>
                  <a:srgbClr val="FF0000"/>
                </a:solidFill>
              </a:rPr>
              <a:t>kendi Kayıt Alanlarındaki okulları seçmeleri Yerleştirme </a:t>
            </a:r>
            <a:r>
              <a:rPr lang="tr-TR" sz="3200" b="1" dirty="0" smtClean="0">
                <a:solidFill>
                  <a:srgbClr val="FF0000"/>
                </a:solidFill>
              </a:rPr>
              <a:t>bakımından avantaj </a:t>
            </a:r>
            <a:r>
              <a:rPr lang="tr-TR" sz="3200" b="1" dirty="0">
                <a:solidFill>
                  <a:srgbClr val="FF0000"/>
                </a:solidFill>
              </a:rPr>
              <a:t>sağlayacaktır. Başka Kayıt Alanlarını seçmeleri halinde o Kayıt </a:t>
            </a:r>
            <a:r>
              <a:rPr lang="tr-TR" sz="3200" b="1" dirty="0" smtClean="0">
                <a:solidFill>
                  <a:srgbClr val="FF0000"/>
                </a:solidFill>
              </a:rPr>
              <a:t>Alanındaki öğrenciler </a:t>
            </a:r>
            <a:r>
              <a:rPr lang="tr-TR" sz="3200" b="1" dirty="0">
                <a:solidFill>
                  <a:srgbClr val="FF0000"/>
                </a:solidFill>
              </a:rPr>
              <a:t>yerleştikten sonra kontenjan olması durumunda yerleştirileceklerdir.</a:t>
            </a:r>
          </a:p>
        </p:txBody>
      </p:sp>
    </p:spTree>
    <p:extLst>
      <p:ext uri="{BB962C8B-B14F-4D97-AF65-F5344CB8AC3E}">
        <p14:creationId xmlns:p14="http://schemas.microsoft.com/office/powerpoint/2010/main" val="169691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3646838" y="392289"/>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 name="Metin kutusu 6"/>
          <p:cNvSpPr txBox="1"/>
          <p:nvPr/>
        </p:nvSpPr>
        <p:spPr>
          <a:xfrm>
            <a:off x="2359197" y="270722"/>
            <a:ext cx="7851786" cy="800219"/>
          </a:xfrm>
          <a:prstGeom prst="rect">
            <a:avLst/>
          </a:prstGeom>
          <a:noFill/>
        </p:spPr>
        <p:txBody>
          <a:bodyPr wrap="square" rtlCol="0">
            <a:spAutoFit/>
          </a:bodyPr>
          <a:lstStyle/>
          <a:p>
            <a:pPr algn="ctr"/>
            <a:r>
              <a:rPr lang="tr-TR" sz="2800" b="1" dirty="0" smtClean="0"/>
              <a:t>YERLEŞTİRME BASAMAKLARI</a:t>
            </a:r>
            <a:endParaRPr lang="tr-TR" sz="2800" b="1" dirty="0">
              <a:solidFill>
                <a:schemeClr val="bg1"/>
              </a:solidFill>
            </a:endParaRPr>
          </a:p>
          <a:p>
            <a:endParaRPr lang="tr-TR" dirty="0"/>
          </a:p>
        </p:txBody>
      </p:sp>
      <p:sp>
        <p:nvSpPr>
          <p:cNvPr id="9" name="Slayt Numarası Yer Tutucusu 3"/>
          <p:cNvSpPr>
            <a:spLocks noGrp="1"/>
          </p:cNvSpPr>
          <p:nvPr>
            <p:ph type="sldNum" sz="quarter" idx="12"/>
          </p:nvPr>
        </p:nvSpPr>
        <p:spPr bwMode="auto">
          <a:xfrm>
            <a:off x="8677829"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B2AC35E-0A32-4977-A7DE-82C5508E8B28}" type="slidenum">
              <a:rPr lang="tr-TR" altLang="en-US" sz="1200" smtClean="0">
                <a:solidFill>
                  <a:srgbClr val="898989"/>
                </a:solidFill>
              </a:rPr>
              <a:pPr>
                <a:spcBef>
                  <a:spcPct val="0"/>
                </a:spcBef>
                <a:buFontTx/>
                <a:buNone/>
              </a:pPr>
              <a:t>38</a:t>
            </a:fld>
            <a:endParaRPr lang="tr-TR" altLang="en-US" sz="1200" smtClean="0">
              <a:solidFill>
                <a:srgbClr val="898989"/>
              </a:solidFill>
            </a:endParaRPr>
          </a:p>
        </p:txBody>
      </p:sp>
      <p:sp>
        <p:nvSpPr>
          <p:cNvPr id="11" name="Dikdörtgen 10"/>
          <p:cNvSpPr/>
          <p:nvPr/>
        </p:nvSpPr>
        <p:spPr>
          <a:xfrm>
            <a:off x="2440542" y="1052513"/>
            <a:ext cx="3608387" cy="1800225"/>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tr-TR"/>
          </a:p>
        </p:txBody>
      </p:sp>
      <p:sp>
        <p:nvSpPr>
          <p:cNvPr id="12" name="Dikdörtgen 11"/>
          <p:cNvSpPr/>
          <p:nvPr/>
        </p:nvSpPr>
        <p:spPr>
          <a:xfrm>
            <a:off x="2461179" y="2894013"/>
            <a:ext cx="2973388" cy="1774825"/>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tr-TR"/>
          </a:p>
        </p:txBody>
      </p:sp>
      <p:sp>
        <p:nvSpPr>
          <p:cNvPr id="13" name="Dikdörtgen 12"/>
          <p:cNvSpPr/>
          <p:nvPr/>
        </p:nvSpPr>
        <p:spPr>
          <a:xfrm>
            <a:off x="2461179" y="4710113"/>
            <a:ext cx="3627438" cy="1800225"/>
          </a:xfrm>
          <a:prstGeom prst="rect">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tr-TR"/>
          </a:p>
        </p:txBody>
      </p:sp>
      <p:pic>
        <p:nvPicPr>
          <p:cNvPr id="15" name="Resim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6417" y="1089025"/>
            <a:ext cx="10461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Resim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6404" y="2122488"/>
            <a:ext cx="10795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Resim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5467" y="4030663"/>
            <a:ext cx="10302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Resim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8467" y="5815013"/>
            <a:ext cx="10795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Resim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3217" y="5862638"/>
            <a:ext cx="10461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Resim 6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8617" y="3546475"/>
            <a:ext cx="7048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Resim 2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5467" y="5145088"/>
            <a:ext cx="7651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Resim 2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5317" y="2928938"/>
            <a:ext cx="6794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Resim 2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7017" y="3100388"/>
            <a:ext cx="5810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Resim 2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9517" y="5781675"/>
            <a:ext cx="5000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Resim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2492" y="4776788"/>
            <a:ext cx="70643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Resim 2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1029" y="4843463"/>
            <a:ext cx="541338"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Metin kutusu 26"/>
          <p:cNvSpPr txBox="1">
            <a:spLocks noChangeArrowheads="1"/>
          </p:cNvSpPr>
          <p:nvPr/>
        </p:nvSpPr>
        <p:spPr bwMode="auto">
          <a:xfrm>
            <a:off x="2986642" y="1158875"/>
            <a:ext cx="3841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tr-TR" altLang="tr-TR" sz="1400" b="1"/>
              <a:t>Ali</a:t>
            </a:r>
          </a:p>
        </p:txBody>
      </p:sp>
      <p:sp>
        <p:nvSpPr>
          <p:cNvPr id="28" name="Metin kutusu 27"/>
          <p:cNvSpPr txBox="1">
            <a:spLocks noChangeArrowheads="1"/>
          </p:cNvSpPr>
          <p:nvPr/>
        </p:nvSpPr>
        <p:spPr bwMode="auto">
          <a:xfrm>
            <a:off x="3840717" y="3444875"/>
            <a:ext cx="569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tr-TR" altLang="tr-TR" sz="1400" b="1"/>
              <a:t>Bekir</a:t>
            </a:r>
          </a:p>
        </p:txBody>
      </p:sp>
      <p:sp>
        <p:nvSpPr>
          <p:cNvPr id="29" name="Metin kutusu 28"/>
          <p:cNvSpPr txBox="1">
            <a:spLocks noChangeArrowheads="1"/>
          </p:cNvSpPr>
          <p:nvPr/>
        </p:nvSpPr>
        <p:spPr bwMode="auto">
          <a:xfrm>
            <a:off x="2716767" y="6062663"/>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tr-TR" altLang="tr-TR" sz="1400" b="1"/>
              <a:t>Ayşe</a:t>
            </a:r>
          </a:p>
        </p:txBody>
      </p:sp>
      <p:sp>
        <p:nvSpPr>
          <p:cNvPr id="30" name="Metin kutusu 29"/>
          <p:cNvSpPr txBox="1">
            <a:spLocks noChangeArrowheads="1"/>
          </p:cNvSpPr>
          <p:nvPr/>
        </p:nvSpPr>
        <p:spPr bwMode="auto">
          <a:xfrm>
            <a:off x="5296454" y="54610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tr-TR" altLang="tr-TR" sz="1400" b="1"/>
              <a:t>Cem</a:t>
            </a:r>
          </a:p>
        </p:txBody>
      </p:sp>
      <p:pic>
        <p:nvPicPr>
          <p:cNvPr id="31" name="Resim 3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54854" y="2927350"/>
            <a:ext cx="541338"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Resim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1817" y="3263900"/>
            <a:ext cx="10445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Resim 3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0817" y="3937000"/>
            <a:ext cx="7143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Resim 6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6192" y="1123950"/>
            <a:ext cx="7048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Metin kutusu 34"/>
          <p:cNvSpPr txBox="1"/>
          <p:nvPr/>
        </p:nvSpPr>
        <p:spPr>
          <a:xfrm>
            <a:off x="5086904" y="3922713"/>
            <a:ext cx="384175" cy="307975"/>
          </a:xfrm>
          <a:prstGeom prst="rect">
            <a:avLst/>
          </a:prstGeom>
          <a:noFill/>
        </p:spPr>
        <p:txBody>
          <a:bodyPr wrap="none">
            <a:spAutoFit/>
          </a:bodyPr>
          <a:lstStyle/>
          <a:p>
            <a:pPr>
              <a:defRPr/>
            </a:pPr>
            <a:r>
              <a:rPr lang="tr-TR" sz="1400" b="1" dirty="0">
                <a:solidFill>
                  <a:schemeClr val="bg1">
                    <a:lumMod val="75000"/>
                  </a:schemeClr>
                </a:solidFill>
                <a:latin typeface="Calibri" charset="0"/>
                <a:ea typeface="MS PGothic" charset="-128"/>
              </a:rPr>
              <a:t>Ali</a:t>
            </a:r>
          </a:p>
        </p:txBody>
      </p:sp>
      <p:sp>
        <p:nvSpPr>
          <p:cNvPr id="36" name="Metin kutusu 35"/>
          <p:cNvSpPr txBox="1"/>
          <p:nvPr/>
        </p:nvSpPr>
        <p:spPr>
          <a:xfrm>
            <a:off x="2962829" y="2840038"/>
            <a:ext cx="514350" cy="307975"/>
          </a:xfrm>
          <a:prstGeom prst="rect">
            <a:avLst/>
          </a:prstGeom>
          <a:noFill/>
        </p:spPr>
        <p:txBody>
          <a:bodyPr wrap="none">
            <a:spAutoFit/>
          </a:bodyPr>
          <a:lstStyle/>
          <a:p>
            <a:pPr>
              <a:defRPr/>
            </a:pPr>
            <a:r>
              <a:rPr lang="tr-TR" sz="1400" b="1" dirty="0">
                <a:solidFill>
                  <a:schemeClr val="bg1">
                    <a:lumMod val="75000"/>
                  </a:schemeClr>
                </a:solidFill>
                <a:latin typeface="Calibri" charset="0"/>
                <a:ea typeface="MS PGothic" charset="-128"/>
              </a:rPr>
              <a:t>Cem</a:t>
            </a:r>
          </a:p>
        </p:txBody>
      </p:sp>
      <p:sp>
        <p:nvSpPr>
          <p:cNvPr id="37" name="Metin kutusu 36"/>
          <p:cNvSpPr txBox="1"/>
          <p:nvPr/>
        </p:nvSpPr>
        <p:spPr>
          <a:xfrm>
            <a:off x="4737654" y="1117600"/>
            <a:ext cx="874713" cy="277813"/>
          </a:xfrm>
          <a:prstGeom prst="rect">
            <a:avLst/>
          </a:prstGeom>
          <a:noFill/>
        </p:spPr>
        <p:txBody>
          <a:bodyPr wrap="none">
            <a:spAutoFit/>
          </a:bodyPr>
          <a:lstStyle/>
          <a:p>
            <a:pPr>
              <a:defRPr/>
            </a:pPr>
            <a:r>
              <a:rPr lang="tr-TR" sz="1200" b="1" dirty="0">
                <a:solidFill>
                  <a:schemeClr val="accent5">
                    <a:lumMod val="75000"/>
                  </a:schemeClr>
                </a:solidFill>
                <a:latin typeface="Calibri" charset="0"/>
                <a:ea typeface="MS PGothic" charset="-128"/>
              </a:rPr>
              <a:t>A Ortaokul</a:t>
            </a:r>
          </a:p>
        </p:txBody>
      </p:sp>
      <p:sp>
        <p:nvSpPr>
          <p:cNvPr id="38" name="Metin kutusu 37"/>
          <p:cNvSpPr txBox="1"/>
          <p:nvPr/>
        </p:nvSpPr>
        <p:spPr>
          <a:xfrm>
            <a:off x="2461179" y="3694113"/>
            <a:ext cx="868363" cy="277812"/>
          </a:xfrm>
          <a:prstGeom prst="rect">
            <a:avLst/>
          </a:prstGeom>
          <a:noFill/>
        </p:spPr>
        <p:txBody>
          <a:bodyPr wrap="none">
            <a:spAutoFit/>
          </a:bodyPr>
          <a:lstStyle/>
          <a:p>
            <a:pPr>
              <a:defRPr/>
            </a:pPr>
            <a:r>
              <a:rPr lang="tr-TR" sz="1200" b="1" dirty="0">
                <a:solidFill>
                  <a:schemeClr val="accent5">
                    <a:lumMod val="75000"/>
                  </a:schemeClr>
                </a:solidFill>
                <a:latin typeface="Calibri" charset="0"/>
                <a:ea typeface="MS PGothic" charset="-128"/>
              </a:rPr>
              <a:t>B</a:t>
            </a:r>
            <a:r>
              <a:rPr lang="tr-TR" sz="1200" b="1">
                <a:solidFill>
                  <a:schemeClr val="accent5">
                    <a:lumMod val="75000"/>
                  </a:schemeClr>
                </a:solidFill>
                <a:latin typeface="Calibri" charset="0"/>
                <a:ea typeface="MS PGothic" charset="-128"/>
              </a:rPr>
              <a:t> </a:t>
            </a:r>
            <a:r>
              <a:rPr lang="tr-TR" sz="1200" b="1" dirty="0">
                <a:solidFill>
                  <a:schemeClr val="accent5">
                    <a:lumMod val="75000"/>
                  </a:schemeClr>
                </a:solidFill>
                <a:latin typeface="Calibri" charset="0"/>
                <a:ea typeface="MS PGothic" charset="-128"/>
              </a:rPr>
              <a:t>Ortaokul</a:t>
            </a:r>
          </a:p>
        </p:txBody>
      </p:sp>
      <p:sp>
        <p:nvSpPr>
          <p:cNvPr id="39" name="Metin kutusu 38"/>
          <p:cNvSpPr txBox="1"/>
          <p:nvPr/>
        </p:nvSpPr>
        <p:spPr>
          <a:xfrm>
            <a:off x="3605767" y="5670550"/>
            <a:ext cx="863600" cy="277813"/>
          </a:xfrm>
          <a:prstGeom prst="rect">
            <a:avLst/>
          </a:prstGeom>
          <a:noFill/>
        </p:spPr>
        <p:txBody>
          <a:bodyPr wrap="none">
            <a:spAutoFit/>
          </a:bodyPr>
          <a:lstStyle/>
          <a:p>
            <a:pPr>
              <a:defRPr/>
            </a:pPr>
            <a:r>
              <a:rPr lang="tr-TR" sz="1200" b="1" dirty="0">
                <a:solidFill>
                  <a:schemeClr val="accent5">
                    <a:lumMod val="75000"/>
                  </a:schemeClr>
                </a:solidFill>
                <a:latin typeface="Calibri" charset="0"/>
                <a:ea typeface="MS PGothic" charset="-128"/>
              </a:rPr>
              <a:t>C Ortaokul</a:t>
            </a:r>
          </a:p>
        </p:txBody>
      </p:sp>
      <p:sp>
        <p:nvSpPr>
          <p:cNvPr id="40" name="Metin kutusu 39"/>
          <p:cNvSpPr txBox="1"/>
          <p:nvPr/>
        </p:nvSpPr>
        <p:spPr>
          <a:xfrm>
            <a:off x="5534579" y="1844675"/>
            <a:ext cx="554038" cy="277813"/>
          </a:xfrm>
          <a:prstGeom prst="rect">
            <a:avLst/>
          </a:prstGeom>
          <a:noFill/>
        </p:spPr>
        <p:txBody>
          <a:bodyPr wrap="none">
            <a:spAutoFit/>
          </a:bodyPr>
          <a:lstStyle/>
          <a:p>
            <a:pPr>
              <a:defRPr/>
            </a:pPr>
            <a:r>
              <a:rPr lang="tr-TR" sz="1200" b="1">
                <a:solidFill>
                  <a:schemeClr val="accent6">
                    <a:lumMod val="75000"/>
                  </a:schemeClr>
                </a:solidFill>
                <a:latin typeface="Calibri" charset="0"/>
                <a:ea typeface="MS PGothic" charset="-128"/>
              </a:rPr>
              <a:t>A Lise</a:t>
            </a:r>
            <a:endParaRPr lang="tr-TR" sz="1200" b="1" dirty="0">
              <a:solidFill>
                <a:schemeClr val="accent6">
                  <a:lumMod val="75000"/>
                </a:schemeClr>
              </a:solidFill>
              <a:latin typeface="Calibri" charset="0"/>
              <a:ea typeface="MS PGothic" charset="-128"/>
            </a:endParaRPr>
          </a:p>
        </p:txBody>
      </p:sp>
      <p:sp>
        <p:nvSpPr>
          <p:cNvPr id="41" name="Metin kutusu 40"/>
          <p:cNvSpPr txBox="1"/>
          <p:nvPr/>
        </p:nvSpPr>
        <p:spPr>
          <a:xfrm>
            <a:off x="3443842" y="4430713"/>
            <a:ext cx="547687" cy="276225"/>
          </a:xfrm>
          <a:prstGeom prst="rect">
            <a:avLst/>
          </a:prstGeom>
          <a:noFill/>
        </p:spPr>
        <p:txBody>
          <a:bodyPr wrap="none">
            <a:spAutoFit/>
          </a:bodyPr>
          <a:lstStyle/>
          <a:p>
            <a:pPr>
              <a:defRPr/>
            </a:pPr>
            <a:r>
              <a:rPr lang="tr-TR" sz="1200" b="1">
                <a:solidFill>
                  <a:schemeClr val="accent6">
                    <a:lumMod val="75000"/>
                  </a:schemeClr>
                </a:solidFill>
                <a:latin typeface="Calibri" charset="0"/>
                <a:ea typeface="MS PGothic" charset="-128"/>
              </a:rPr>
              <a:t>B Lise</a:t>
            </a:r>
            <a:endParaRPr lang="tr-TR" sz="1200" b="1" dirty="0">
              <a:solidFill>
                <a:schemeClr val="accent6">
                  <a:lumMod val="75000"/>
                </a:schemeClr>
              </a:solidFill>
              <a:latin typeface="Calibri" charset="0"/>
              <a:ea typeface="MS PGothic" charset="-128"/>
            </a:endParaRPr>
          </a:p>
        </p:txBody>
      </p:sp>
      <p:sp>
        <p:nvSpPr>
          <p:cNvPr id="42" name="Metin kutusu 41"/>
          <p:cNvSpPr txBox="1"/>
          <p:nvPr/>
        </p:nvSpPr>
        <p:spPr>
          <a:xfrm>
            <a:off x="4670979" y="5659438"/>
            <a:ext cx="544513" cy="276225"/>
          </a:xfrm>
          <a:prstGeom prst="rect">
            <a:avLst/>
          </a:prstGeom>
          <a:noFill/>
        </p:spPr>
        <p:txBody>
          <a:bodyPr wrap="none">
            <a:spAutoFit/>
          </a:bodyPr>
          <a:lstStyle/>
          <a:p>
            <a:pPr>
              <a:defRPr/>
            </a:pPr>
            <a:r>
              <a:rPr lang="tr-TR" sz="1200" b="1" dirty="0">
                <a:solidFill>
                  <a:schemeClr val="accent6">
                    <a:lumMod val="75000"/>
                  </a:schemeClr>
                </a:solidFill>
                <a:latin typeface="Calibri" charset="0"/>
                <a:ea typeface="MS PGothic" charset="-128"/>
              </a:rPr>
              <a:t>C Lise</a:t>
            </a:r>
          </a:p>
        </p:txBody>
      </p:sp>
      <p:sp>
        <p:nvSpPr>
          <p:cNvPr id="43" name="Metin kutusu 42"/>
          <p:cNvSpPr txBox="1"/>
          <p:nvPr/>
        </p:nvSpPr>
        <p:spPr>
          <a:xfrm rot="16200000">
            <a:off x="5826680" y="1711325"/>
            <a:ext cx="800100" cy="307975"/>
          </a:xfrm>
          <a:prstGeom prst="rect">
            <a:avLst/>
          </a:prstGeom>
          <a:noFill/>
        </p:spPr>
        <p:txBody>
          <a:bodyPr>
            <a:spAutoFit/>
          </a:bodyPr>
          <a:lstStyle/>
          <a:p>
            <a:pPr>
              <a:defRPr/>
            </a:pPr>
            <a:r>
              <a:rPr lang="tr-TR" sz="1400" b="1" dirty="0">
                <a:solidFill>
                  <a:schemeClr val="tx2">
                    <a:lumMod val="60000"/>
                    <a:lumOff val="40000"/>
                  </a:schemeClr>
                </a:solidFill>
                <a:latin typeface="Calibri" charset="0"/>
                <a:ea typeface="MS PGothic" charset="-128"/>
              </a:rPr>
              <a:t>1. Bölge</a:t>
            </a:r>
          </a:p>
        </p:txBody>
      </p:sp>
      <p:sp>
        <p:nvSpPr>
          <p:cNvPr id="44" name="Metin kutusu 43"/>
          <p:cNvSpPr txBox="1"/>
          <p:nvPr/>
        </p:nvSpPr>
        <p:spPr>
          <a:xfrm rot="16200000">
            <a:off x="5144055" y="3565525"/>
            <a:ext cx="800100" cy="307975"/>
          </a:xfrm>
          <a:prstGeom prst="rect">
            <a:avLst/>
          </a:prstGeom>
          <a:noFill/>
        </p:spPr>
        <p:txBody>
          <a:bodyPr>
            <a:spAutoFit/>
          </a:bodyPr>
          <a:lstStyle/>
          <a:p>
            <a:pPr>
              <a:defRPr/>
            </a:pPr>
            <a:r>
              <a:rPr lang="tr-TR" sz="1400" b="1" dirty="0">
                <a:solidFill>
                  <a:schemeClr val="tx2">
                    <a:lumMod val="60000"/>
                    <a:lumOff val="40000"/>
                  </a:schemeClr>
                </a:solidFill>
                <a:latin typeface="Calibri" charset="0"/>
                <a:ea typeface="MS PGothic" charset="-128"/>
              </a:rPr>
              <a:t>2. Bölge</a:t>
            </a:r>
          </a:p>
        </p:txBody>
      </p:sp>
      <p:sp>
        <p:nvSpPr>
          <p:cNvPr id="45" name="Metin kutusu 44"/>
          <p:cNvSpPr txBox="1"/>
          <p:nvPr/>
        </p:nvSpPr>
        <p:spPr>
          <a:xfrm rot="16200000">
            <a:off x="5860017" y="5456237"/>
            <a:ext cx="800100" cy="307975"/>
          </a:xfrm>
          <a:prstGeom prst="rect">
            <a:avLst/>
          </a:prstGeom>
          <a:noFill/>
        </p:spPr>
        <p:txBody>
          <a:bodyPr>
            <a:spAutoFit/>
          </a:bodyPr>
          <a:lstStyle/>
          <a:p>
            <a:pPr>
              <a:defRPr/>
            </a:pPr>
            <a:r>
              <a:rPr lang="tr-TR" sz="1400" b="1" dirty="0">
                <a:solidFill>
                  <a:schemeClr val="tx2">
                    <a:lumMod val="60000"/>
                    <a:lumOff val="40000"/>
                  </a:schemeClr>
                </a:solidFill>
                <a:latin typeface="Calibri" charset="0"/>
                <a:ea typeface="MS PGothic" charset="-128"/>
              </a:rPr>
              <a:t>3. Bölge</a:t>
            </a:r>
          </a:p>
        </p:txBody>
      </p:sp>
      <p:pic>
        <p:nvPicPr>
          <p:cNvPr id="46" name="Resim 4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02979" y="1316038"/>
            <a:ext cx="431165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Metin kutusu 46"/>
          <p:cNvSpPr txBox="1"/>
          <p:nvPr/>
        </p:nvSpPr>
        <p:spPr>
          <a:xfrm>
            <a:off x="7142717" y="3086100"/>
            <a:ext cx="3328987" cy="369888"/>
          </a:xfrm>
          <a:prstGeom prst="rect">
            <a:avLst/>
          </a:prstGeom>
          <a:noFill/>
        </p:spPr>
        <p:txBody>
          <a:bodyPr wrap="none">
            <a:spAutoFit/>
          </a:bodyPr>
          <a:lstStyle/>
          <a:p>
            <a:pPr>
              <a:defRPr/>
            </a:pPr>
            <a:r>
              <a:rPr lang="tr-TR" b="1">
                <a:solidFill>
                  <a:schemeClr val="accent6">
                    <a:lumMod val="75000"/>
                  </a:schemeClr>
                </a:solidFill>
                <a:latin typeface="Calibri" charset="0"/>
                <a:ea typeface="MS PGothic" charset="-128"/>
              </a:rPr>
              <a:t>B Lisesine Kim Öncelikli Yerleşir ?</a:t>
            </a:r>
          </a:p>
        </p:txBody>
      </p:sp>
      <p:sp>
        <p:nvSpPr>
          <p:cNvPr id="48" name="Metin kutusu 47"/>
          <p:cNvSpPr txBox="1"/>
          <p:nvPr/>
        </p:nvSpPr>
        <p:spPr>
          <a:xfrm>
            <a:off x="7180817" y="4829175"/>
            <a:ext cx="3321050" cy="369888"/>
          </a:xfrm>
          <a:prstGeom prst="rect">
            <a:avLst/>
          </a:prstGeom>
          <a:noFill/>
        </p:spPr>
        <p:txBody>
          <a:bodyPr wrap="none">
            <a:spAutoFit/>
          </a:bodyPr>
          <a:lstStyle/>
          <a:p>
            <a:pPr>
              <a:defRPr/>
            </a:pPr>
            <a:r>
              <a:rPr lang="tr-TR" b="1" dirty="0">
                <a:solidFill>
                  <a:schemeClr val="accent6">
                    <a:lumMod val="75000"/>
                  </a:schemeClr>
                </a:solidFill>
                <a:latin typeface="Calibri" charset="0"/>
                <a:ea typeface="MS PGothic" charset="-128"/>
              </a:rPr>
              <a:t>C Lisesine Kim Öncelikli Yerleşir ?</a:t>
            </a:r>
          </a:p>
        </p:txBody>
      </p:sp>
    </p:spTree>
    <p:extLst>
      <p:ext uri="{BB962C8B-B14F-4D97-AF65-F5344CB8AC3E}">
        <p14:creationId xmlns:p14="http://schemas.microsoft.com/office/powerpoint/2010/main" val="372152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7" name="Dikdörtgen 6"/>
          <p:cNvSpPr/>
          <p:nvPr/>
        </p:nvSpPr>
        <p:spPr>
          <a:xfrm>
            <a:off x="1340904" y="2356435"/>
            <a:ext cx="10193370" cy="2677656"/>
          </a:xfrm>
          <a:prstGeom prst="rect">
            <a:avLst/>
          </a:prstGeom>
        </p:spPr>
        <p:txBody>
          <a:bodyPr wrap="square">
            <a:spAutoFit/>
          </a:bodyPr>
          <a:lstStyle/>
          <a:p>
            <a:pPr marL="342900" indent="-342900" algn="just">
              <a:buFont typeface="Wingdings" panose="05000000000000000000" pitchFamily="2" charset="2"/>
              <a:buChar char="Ø"/>
            </a:pPr>
            <a:r>
              <a:rPr lang="tr-TR" sz="2400" b="1" dirty="0"/>
              <a:t>Yerleştirmeye esas nakiller, “Tercih ve Yerleştirme Takviminde” belirtilen tarih ve sürelerde </a:t>
            </a:r>
            <a:r>
              <a:rPr lang="tr-TR" sz="2400" b="1" dirty="0">
                <a:solidFill>
                  <a:srgbClr val="FF0000"/>
                </a:solidFill>
              </a:rPr>
              <a:t>4 (dört) dönemde yapılacaktır. </a:t>
            </a:r>
            <a:endParaRPr lang="tr-TR" sz="2400" b="1" dirty="0" smtClean="0">
              <a:solidFill>
                <a:srgbClr val="FF0000"/>
              </a:solidFill>
            </a:endParaRPr>
          </a:p>
          <a:p>
            <a:pPr marL="342900" indent="-342900" algn="just">
              <a:buFont typeface="Wingdings" panose="05000000000000000000" pitchFamily="2" charset="2"/>
              <a:buChar char="Ø"/>
            </a:pPr>
            <a:endParaRPr lang="tr-TR" sz="2400" b="1" dirty="0">
              <a:solidFill>
                <a:srgbClr val="FF0000"/>
              </a:solidFill>
            </a:endParaRPr>
          </a:p>
          <a:p>
            <a:pPr marL="342900" indent="-342900" algn="just">
              <a:buFont typeface="Wingdings" panose="05000000000000000000" pitchFamily="2" charset="2"/>
              <a:buChar char="Ø"/>
            </a:pPr>
            <a:r>
              <a:rPr lang="tr-TR" sz="2400" b="1" dirty="0" smtClean="0">
                <a:solidFill>
                  <a:srgbClr val="FF0000"/>
                </a:solidFill>
              </a:rPr>
              <a:t>Her </a:t>
            </a:r>
            <a:r>
              <a:rPr lang="tr-TR" sz="2400" b="1" dirty="0">
                <a:solidFill>
                  <a:srgbClr val="FF0000"/>
                </a:solidFill>
              </a:rPr>
              <a:t>dönemde; </a:t>
            </a:r>
            <a:endParaRPr lang="tr-TR" sz="2400" b="1" dirty="0" smtClean="0">
              <a:solidFill>
                <a:srgbClr val="FF0000"/>
              </a:solidFill>
            </a:endParaRPr>
          </a:p>
          <a:p>
            <a:pPr algn="just"/>
            <a:r>
              <a:rPr lang="tr-TR" sz="2400" b="1" dirty="0" smtClean="0"/>
              <a:t>Merkezî </a:t>
            </a:r>
            <a:r>
              <a:rPr lang="tr-TR" sz="2400" b="1" dirty="0"/>
              <a:t>Sınav Puanı ile öğrenci alan okullar için en fazla 3 (üç), </a:t>
            </a:r>
            <a:endParaRPr lang="tr-TR" sz="2400" b="1" dirty="0" smtClean="0"/>
          </a:p>
          <a:p>
            <a:pPr algn="just"/>
            <a:r>
              <a:rPr lang="tr-TR" sz="2400" b="1" dirty="0" smtClean="0"/>
              <a:t>Yerel </a:t>
            </a:r>
            <a:r>
              <a:rPr lang="tr-TR" sz="2400" b="1" dirty="0"/>
              <a:t>yerleştirmeyle öğrenci alan okullar için en fazla 3 (üç), </a:t>
            </a:r>
            <a:endParaRPr lang="tr-TR" sz="2400" b="1" dirty="0" smtClean="0"/>
          </a:p>
          <a:p>
            <a:pPr algn="just"/>
            <a:r>
              <a:rPr lang="tr-TR" sz="2400" b="1" dirty="0" smtClean="0"/>
              <a:t>Pansiyonlu </a:t>
            </a:r>
            <a:r>
              <a:rPr lang="tr-TR" sz="2400" b="1" dirty="0"/>
              <a:t>okullar için de en fazla 3 (üç) okul tercihi yapılabilecektir</a:t>
            </a:r>
          </a:p>
        </p:txBody>
      </p:sp>
      <p:sp>
        <p:nvSpPr>
          <p:cNvPr id="2" name="Metin kutusu 1"/>
          <p:cNvSpPr txBox="1"/>
          <p:nvPr/>
        </p:nvSpPr>
        <p:spPr>
          <a:xfrm>
            <a:off x="1828800" y="1232332"/>
            <a:ext cx="2222083" cy="707886"/>
          </a:xfrm>
          <a:prstGeom prst="rect">
            <a:avLst/>
          </a:prstGeom>
          <a:noFill/>
        </p:spPr>
        <p:txBody>
          <a:bodyPr wrap="none" rtlCol="0">
            <a:spAutoFit/>
          </a:bodyPr>
          <a:lstStyle/>
          <a:p>
            <a:r>
              <a:rPr lang="tr-TR" sz="4000" b="1" dirty="0" smtClean="0"/>
              <a:t>NAKİLLER</a:t>
            </a:r>
            <a:endParaRPr lang="tr-TR" sz="4000" b="1" dirty="0"/>
          </a:p>
        </p:txBody>
      </p:sp>
    </p:spTree>
    <p:extLst>
      <p:ext uri="{BB962C8B-B14F-4D97-AF65-F5344CB8AC3E}">
        <p14:creationId xmlns:p14="http://schemas.microsoft.com/office/powerpoint/2010/main" val="3301018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5159762" y="197652"/>
            <a:ext cx="6749989" cy="584775"/>
          </a:xfrm>
          <a:prstGeom prst="rect">
            <a:avLst/>
          </a:prstGeom>
          <a:noFill/>
        </p:spPr>
        <p:txBody>
          <a:bodyPr wrap="none" rtlCol="0">
            <a:spAutoFit/>
          </a:bodyPr>
          <a:lstStyle/>
          <a:p>
            <a:r>
              <a:rPr lang="tr-TR" sz="3200" b="1" dirty="0" smtClean="0">
                <a:latin typeface="Trebuchet MS" panose="020B0603020202020204" pitchFamily="34" charset="0"/>
              </a:rPr>
              <a:t>                  SİSTEMİN AVANTAJLARI</a:t>
            </a:r>
            <a:endParaRPr lang="tr-TR" sz="3200" b="1" dirty="0">
              <a:latin typeface="Trebuchet MS" panose="020B0603020202020204" pitchFamily="34" charset="0"/>
            </a:endParaRPr>
          </a:p>
        </p:txBody>
      </p:sp>
      <p:pic>
        <p:nvPicPr>
          <p:cNvPr id="3" name="Resim 2"/>
          <p:cNvPicPr>
            <a:picLocks noChangeAspect="1"/>
          </p:cNvPicPr>
          <p:nvPr/>
        </p:nvPicPr>
        <p:blipFill rotWithShape="1">
          <a:blip r:embed="rId3"/>
          <a:srcRect l="19853" t="16667" r="20699" b="17255"/>
          <a:stretch/>
        </p:blipFill>
        <p:spPr>
          <a:xfrm>
            <a:off x="1567794" y="1089211"/>
            <a:ext cx="10103506" cy="5502089"/>
          </a:xfrm>
          <a:prstGeom prst="rect">
            <a:avLst/>
          </a:prstGeom>
        </p:spPr>
      </p:pic>
    </p:spTree>
    <p:extLst>
      <p:ext uri="{BB962C8B-B14F-4D97-AF65-F5344CB8AC3E}">
        <p14:creationId xmlns:p14="http://schemas.microsoft.com/office/powerpoint/2010/main" val="439134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13" name="Metin kutusu 12"/>
          <p:cNvSpPr txBox="1"/>
          <p:nvPr/>
        </p:nvSpPr>
        <p:spPr>
          <a:xfrm>
            <a:off x="5159762" y="1187816"/>
            <a:ext cx="2222083" cy="707886"/>
          </a:xfrm>
          <a:prstGeom prst="rect">
            <a:avLst/>
          </a:prstGeom>
          <a:noFill/>
        </p:spPr>
        <p:txBody>
          <a:bodyPr wrap="none" rtlCol="0">
            <a:spAutoFit/>
          </a:bodyPr>
          <a:lstStyle/>
          <a:p>
            <a:r>
              <a:rPr lang="tr-TR" sz="4000" b="1" dirty="0" smtClean="0"/>
              <a:t>NAKİLLER</a:t>
            </a:r>
            <a:endParaRPr lang="tr-TR" sz="4000" b="1" dirty="0"/>
          </a:p>
        </p:txBody>
      </p:sp>
      <p:sp>
        <p:nvSpPr>
          <p:cNvPr id="2" name="Metin kutusu 1"/>
          <p:cNvSpPr txBox="1"/>
          <p:nvPr/>
        </p:nvSpPr>
        <p:spPr>
          <a:xfrm>
            <a:off x="1379621" y="2518611"/>
            <a:ext cx="4118179" cy="523220"/>
          </a:xfrm>
          <a:prstGeom prst="rect">
            <a:avLst/>
          </a:prstGeom>
          <a:noFill/>
        </p:spPr>
        <p:txBody>
          <a:bodyPr wrap="none" rtlCol="0">
            <a:spAutoFit/>
          </a:bodyPr>
          <a:lstStyle/>
          <a:p>
            <a:r>
              <a:rPr lang="tr-TR" sz="2800" b="1" dirty="0"/>
              <a:t>Bir Okula Yerleşen Öğrenci</a:t>
            </a:r>
          </a:p>
        </p:txBody>
      </p:sp>
      <p:sp>
        <p:nvSpPr>
          <p:cNvPr id="15" name="Metin kutusu 14"/>
          <p:cNvSpPr txBox="1"/>
          <p:nvPr/>
        </p:nvSpPr>
        <p:spPr>
          <a:xfrm>
            <a:off x="6046849" y="2454482"/>
            <a:ext cx="4934749" cy="523220"/>
          </a:xfrm>
          <a:prstGeom prst="rect">
            <a:avLst/>
          </a:prstGeom>
          <a:noFill/>
        </p:spPr>
        <p:txBody>
          <a:bodyPr wrap="none" rtlCol="0">
            <a:spAutoFit/>
          </a:bodyPr>
          <a:lstStyle/>
          <a:p>
            <a:r>
              <a:rPr lang="tr-TR" sz="2800" b="1" dirty="0"/>
              <a:t>Bir Okula </a:t>
            </a:r>
            <a:r>
              <a:rPr lang="tr-TR" sz="2800" b="1" dirty="0" smtClean="0"/>
              <a:t>Yerleşemeyen </a:t>
            </a:r>
            <a:r>
              <a:rPr lang="tr-TR" sz="2800" b="1" dirty="0"/>
              <a:t>Öğrenci</a:t>
            </a:r>
          </a:p>
        </p:txBody>
      </p:sp>
      <p:sp>
        <p:nvSpPr>
          <p:cNvPr id="3" name="Metin kutusu 2"/>
          <p:cNvSpPr txBox="1"/>
          <p:nvPr/>
        </p:nvSpPr>
        <p:spPr>
          <a:xfrm>
            <a:off x="1437657" y="4367530"/>
            <a:ext cx="3115020" cy="830997"/>
          </a:xfrm>
          <a:prstGeom prst="rect">
            <a:avLst/>
          </a:prstGeom>
          <a:noFill/>
        </p:spPr>
        <p:txBody>
          <a:bodyPr wrap="none" rtlCol="0">
            <a:spAutoFit/>
          </a:bodyPr>
          <a:lstStyle/>
          <a:p>
            <a:pPr algn="ctr"/>
            <a:r>
              <a:rPr lang="tr-TR" sz="2400" b="1" dirty="0" smtClean="0"/>
              <a:t>İstediği en fazla 3 Okul </a:t>
            </a:r>
          </a:p>
          <a:p>
            <a:pPr algn="ctr"/>
            <a:r>
              <a:rPr lang="tr-TR" sz="2400" b="1" dirty="0" smtClean="0"/>
              <a:t>Tercihi Yapabilir.</a:t>
            </a:r>
            <a:endParaRPr lang="tr-TR" sz="2400" b="1" dirty="0"/>
          </a:p>
        </p:txBody>
      </p:sp>
      <p:sp>
        <p:nvSpPr>
          <p:cNvPr id="16" name="Metin kutusu 15"/>
          <p:cNvSpPr txBox="1"/>
          <p:nvPr/>
        </p:nvSpPr>
        <p:spPr>
          <a:xfrm>
            <a:off x="5320638" y="4341428"/>
            <a:ext cx="6466001" cy="1200329"/>
          </a:xfrm>
          <a:prstGeom prst="rect">
            <a:avLst/>
          </a:prstGeom>
          <a:noFill/>
        </p:spPr>
        <p:txBody>
          <a:bodyPr wrap="none" rtlCol="0">
            <a:spAutoFit/>
          </a:bodyPr>
          <a:lstStyle/>
          <a:p>
            <a:pPr algn="ctr"/>
            <a:r>
              <a:rPr lang="tr-TR" sz="2400" b="1" dirty="0" smtClean="0"/>
              <a:t>2 Okulu Kayıt Alanından Seçmek kaydı ile </a:t>
            </a:r>
          </a:p>
          <a:p>
            <a:pPr algn="ctr"/>
            <a:r>
              <a:rPr lang="tr-TR" sz="2400" b="1" dirty="0" smtClean="0"/>
              <a:t>en fazla 3 okul tercihinde bulunabilir. </a:t>
            </a:r>
          </a:p>
          <a:p>
            <a:r>
              <a:rPr lang="tr-TR" sz="2400" b="1" dirty="0" smtClean="0"/>
              <a:t>(Aynı Okul Türünden en fazla 2 okul seçilebilecek.</a:t>
            </a:r>
            <a:endParaRPr lang="tr-TR" sz="2400" b="1" dirty="0"/>
          </a:p>
        </p:txBody>
      </p:sp>
      <p:sp>
        <p:nvSpPr>
          <p:cNvPr id="17" name="Aşağı Ok 16"/>
          <p:cNvSpPr/>
          <p:nvPr/>
        </p:nvSpPr>
        <p:spPr>
          <a:xfrm>
            <a:off x="2802382" y="3166748"/>
            <a:ext cx="546445" cy="10758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Aşağı Ok 17"/>
          <p:cNvSpPr/>
          <p:nvPr/>
        </p:nvSpPr>
        <p:spPr>
          <a:xfrm>
            <a:off x="8241000" y="3121633"/>
            <a:ext cx="546445" cy="10758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Aşağı Ok 18"/>
          <p:cNvSpPr/>
          <p:nvPr/>
        </p:nvSpPr>
        <p:spPr>
          <a:xfrm rot="3338431">
            <a:off x="4380596" y="1582359"/>
            <a:ext cx="546445" cy="10758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Aşağı Ok 19"/>
          <p:cNvSpPr/>
          <p:nvPr/>
        </p:nvSpPr>
        <p:spPr>
          <a:xfrm rot="18591286">
            <a:off x="7379731" y="1621894"/>
            <a:ext cx="546445" cy="10758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85348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1500468" y="2119353"/>
            <a:ext cx="9416715" cy="1569660"/>
          </a:xfrm>
          <a:prstGeom prst="rect">
            <a:avLst/>
          </a:prstGeom>
        </p:spPr>
        <p:txBody>
          <a:bodyPr wrap="square">
            <a:spAutoFit/>
          </a:bodyPr>
          <a:lstStyle/>
          <a:p>
            <a:pPr marL="457200" indent="-457200" algn="just">
              <a:buFont typeface="Wingdings" panose="05000000000000000000" pitchFamily="2" charset="2"/>
              <a:buChar char="Ø"/>
            </a:pPr>
            <a:r>
              <a:rPr lang="tr-TR" sz="3200" b="1" dirty="0"/>
              <a:t>Öğrenciler, ayrıca istemeleri hâlinde yerleştirmeye esas 4’üncü nakil başvuru döneminde </a:t>
            </a:r>
            <a:r>
              <a:rPr lang="tr-TR" sz="3200" b="1" dirty="0">
                <a:solidFill>
                  <a:srgbClr val="FF0000"/>
                </a:solidFill>
              </a:rPr>
              <a:t>“Meslekî Eğitim </a:t>
            </a:r>
            <a:r>
              <a:rPr lang="tr-TR" sz="3200" b="1" dirty="0" err="1">
                <a:solidFill>
                  <a:srgbClr val="FF0000"/>
                </a:solidFill>
              </a:rPr>
              <a:t>Merkezleri”ni</a:t>
            </a:r>
            <a:r>
              <a:rPr lang="tr-TR" sz="3200" b="1" dirty="0"/>
              <a:t> de tercih </a:t>
            </a:r>
            <a:r>
              <a:rPr lang="tr-TR" sz="3200" b="1" dirty="0" smtClean="0"/>
              <a:t>edebileceklerdir.</a:t>
            </a:r>
            <a:endParaRPr lang="tr-TR" sz="3200" b="1" dirty="0"/>
          </a:p>
        </p:txBody>
      </p:sp>
    </p:spTree>
    <p:extLst>
      <p:ext uri="{BB962C8B-B14F-4D97-AF65-F5344CB8AC3E}">
        <p14:creationId xmlns:p14="http://schemas.microsoft.com/office/powerpoint/2010/main" val="3434195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3" name="Dikdörtgen 2"/>
          <p:cNvSpPr/>
          <p:nvPr/>
        </p:nvSpPr>
        <p:spPr>
          <a:xfrm>
            <a:off x="1655114" y="1892514"/>
            <a:ext cx="10232086" cy="1569660"/>
          </a:xfrm>
          <a:prstGeom prst="rect">
            <a:avLst/>
          </a:prstGeom>
        </p:spPr>
        <p:txBody>
          <a:bodyPr wrap="square">
            <a:spAutoFit/>
          </a:bodyPr>
          <a:lstStyle/>
          <a:p>
            <a:pPr marL="457200" indent="-457200">
              <a:buFont typeface="Wingdings" panose="05000000000000000000" pitchFamily="2" charset="2"/>
              <a:buChar char="Ø"/>
            </a:pPr>
            <a:r>
              <a:rPr lang="tr-TR" sz="3200" b="1" dirty="0"/>
              <a:t>Yerleştirmeye esas nakil tercih başvurularının alınması sürecinde </a:t>
            </a:r>
            <a:r>
              <a:rPr lang="tr-TR" sz="3200" b="1" dirty="0">
                <a:solidFill>
                  <a:srgbClr val="FF0000"/>
                </a:solidFill>
              </a:rPr>
              <a:t>özel ortaöğretim kurumlarına kayıt ve nakil işlemleri yapılabilecektir. </a:t>
            </a:r>
          </a:p>
        </p:txBody>
      </p:sp>
    </p:spTree>
    <p:extLst>
      <p:ext uri="{BB962C8B-B14F-4D97-AF65-F5344CB8AC3E}">
        <p14:creationId xmlns:p14="http://schemas.microsoft.com/office/powerpoint/2010/main" val="1981053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1246952" y="1730794"/>
            <a:ext cx="10103506" cy="1384995"/>
          </a:xfrm>
          <a:prstGeom prst="rect">
            <a:avLst/>
          </a:prstGeom>
        </p:spPr>
        <p:txBody>
          <a:bodyPr wrap="square">
            <a:spAutoFit/>
          </a:bodyPr>
          <a:lstStyle/>
          <a:p>
            <a:pPr marL="457200" indent="-457200" algn="just">
              <a:buFont typeface="Wingdings" panose="05000000000000000000" pitchFamily="2" charset="2"/>
              <a:buChar char="Ø"/>
            </a:pPr>
            <a:r>
              <a:rPr lang="tr-TR" sz="2800" dirty="0"/>
              <a:t>Yerleştirmeye esas nakil başvuruları, </a:t>
            </a:r>
            <a:r>
              <a:rPr lang="tr-TR" sz="2800" dirty="0">
                <a:solidFill>
                  <a:srgbClr val="FF0000"/>
                </a:solidFill>
              </a:rPr>
              <a:t>tercih edilecek okulun boş kontenjanına bakılmaksızın </a:t>
            </a:r>
            <a:r>
              <a:rPr lang="tr-TR" sz="2800" dirty="0"/>
              <a:t>herhangi bir ortaokul veya imam hatip ortaokulu müdürlüğüne başvurarak yapılabilecektir.</a:t>
            </a:r>
          </a:p>
        </p:txBody>
      </p:sp>
    </p:spTree>
    <p:extLst>
      <p:ext uri="{BB962C8B-B14F-4D97-AF65-F5344CB8AC3E}">
        <p14:creationId xmlns:p14="http://schemas.microsoft.com/office/powerpoint/2010/main" val="3052988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3811199" y="1031923"/>
            <a:ext cx="5016886" cy="584775"/>
          </a:xfrm>
          <a:prstGeom prst="rect">
            <a:avLst/>
          </a:prstGeom>
        </p:spPr>
        <p:txBody>
          <a:bodyPr wrap="none">
            <a:spAutoFit/>
          </a:bodyPr>
          <a:lstStyle/>
          <a:p>
            <a:r>
              <a:rPr lang="tr-TR" sz="3200" dirty="0" smtClean="0"/>
              <a:t>YERLEŞEMEYEN ÖĞRENCİLER</a:t>
            </a:r>
            <a:endParaRPr lang="tr-TR" sz="3200" dirty="0"/>
          </a:p>
        </p:txBody>
      </p:sp>
      <p:sp>
        <p:nvSpPr>
          <p:cNvPr id="3" name="Dikdörtgen 2"/>
          <p:cNvSpPr/>
          <p:nvPr/>
        </p:nvSpPr>
        <p:spPr>
          <a:xfrm>
            <a:off x="1451394" y="2227560"/>
            <a:ext cx="10140503" cy="2308324"/>
          </a:xfrm>
          <a:prstGeom prst="rect">
            <a:avLst/>
          </a:prstGeom>
        </p:spPr>
        <p:txBody>
          <a:bodyPr wrap="square">
            <a:spAutoFit/>
          </a:bodyPr>
          <a:lstStyle/>
          <a:p>
            <a:pPr marL="342900" indent="-342900" algn="just">
              <a:buFont typeface="Wingdings" panose="05000000000000000000" pitchFamily="2" charset="2"/>
              <a:buChar char="Ø"/>
            </a:pPr>
            <a:r>
              <a:rPr lang="tr-TR" sz="2400" b="1" dirty="0" smtClean="0"/>
              <a:t>Sınavla </a:t>
            </a:r>
            <a:r>
              <a:rPr lang="tr-TR" sz="2400" b="1" dirty="0"/>
              <a:t>ve yerel yerleştirme ile öğrenci alan okullardan hiçbirine yerleşemeyen öğrenciler ile 2017/2018 eğitim-öğretim yılında sınıf tekrarına kalan 9’uncu sınıf öğrencileri, il/ilçe öğrenci yerleştirme ve nakil komisyonlarına başvurmaları halinde yerel yerleştirme ile öğrenci alan okullardan kontenjan durumları uygun olan okullara 10-14 Eylül 2018 tarihlerinde komisyonca </a:t>
            </a:r>
            <a:r>
              <a:rPr lang="tr-TR" sz="2400" b="1" dirty="0" smtClean="0"/>
              <a:t>yerleştirilecektir.</a:t>
            </a:r>
            <a:endParaRPr lang="tr-TR" sz="2400" b="1" dirty="0"/>
          </a:p>
        </p:txBody>
      </p:sp>
    </p:spTree>
    <p:extLst>
      <p:ext uri="{BB962C8B-B14F-4D97-AF65-F5344CB8AC3E}">
        <p14:creationId xmlns:p14="http://schemas.microsoft.com/office/powerpoint/2010/main" val="384094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1500468" y="2386728"/>
            <a:ext cx="10137170" cy="2677656"/>
          </a:xfrm>
          <a:prstGeom prst="rect">
            <a:avLst/>
          </a:prstGeom>
        </p:spPr>
        <p:txBody>
          <a:bodyPr wrap="square">
            <a:spAutoFit/>
          </a:bodyPr>
          <a:lstStyle/>
          <a:p>
            <a:pPr marL="342900" indent="-342900">
              <a:buFont typeface="Wingdings" panose="05000000000000000000" pitchFamily="2" charset="2"/>
              <a:buChar char="Ø"/>
            </a:pPr>
            <a:r>
              <a:rPr lang="tr-TR" sz="2400" b="1" dirty="0"/>
              <a:t>Ö</a:t>
            </a:r>
            <a:r>
              <a:rPr lang="tr-TR" sz="2400" b="1" dirty="0" smtClean="0"/>
              <a:t>zel </a:t>
            </a:r>
            <a:r>
              <a:rPr lang="tr-TR" sz="2400" b="1" dirty="0"/>
              <a:t>eğitim ihtiyacı olan öğrencilerden </a:t>
            </a:r>
            <a:r>
              <a:rPr lang="tr-TR" sz="2400" b="1" dirty="0">
                <a:solidFill>
                  <a:srgbClr val="FF0000"/>
                </a:solidFill>
              </a:rPr>
              <a:t>kaynaştırma yoluyla eğitim alacak öğrenciler</a:t>
            </a:r>
            <a:r>
              <a:rPr lang="tr-TR" sz="2400" b="1" dirty="0"/>
              <a:t>, geçerli “</a:t>
            </a:r>
            <a:r>
              <a:rPr lang="tr-TR" sz="2400" b="1" dirty="0">
                <a:solidFill>
                  <a:srgbClr val="FF0000"/>
                </a:solidFill>
              </a:rPr>
              <a:t>Engelli Sağlık Kurulu Raporu</a:t>
            </a:r>
            <a:r>
              <a:rPr lang="tr-TR" sz="2400" b="1" dirty="0"/>
              <a:t>” ve Ortaöğretim kademesine yönelik “Özel Eğitim Değerlendirme Kurulu Raporu” doğrultusunda ikamet adresleri, engel durumu ve özellikleri dikkate alınarak yerel yerleştirme ile öğrenci alan okullara ilgili mevzuat çerçevesinde her bir şubede iki öğrenciyi geçmeyecek şekilde </a:t>
            </a:r>
            <a:r>
              <a:rPr lang="tr-TR" sz="2400" b="1" dirty="0">
                <a:solidFill>
                  <a:srgbClr val="FF0000"/>
                </a:solidFill>
              </a:rPr>
              <a:t>10-14 Eylül 2018 </a:t>
            </a:r>
            <a:r>
              <a:rPr lang="tr-TR" sz="2400" b="1" dirty="0" smtClean="0">
                <a:solidFill>
                  <a:srgbClr val="FF0000"/>
                </a:solidFill>
              </a:rPr>
              <a:t>tarihlerinde </a:t>
            </a:r>
            <a:r>
              <a:rPr lang="tr-TR" sz="2400" b="1" dirty="0" smtClean="0"/>
              <a:t>ilçe </a:t>
            </a:r>
            <a:r>
              <a:rPr lang="tr-TR" sz="2400" b="1" dirty="0"/>
              <a:t>öğrenci yerleştirme ve nakil komisyonu kararı ile yerleştirilecektir.</a:t>
            </a:r>
          </a:p>
        </p:txBody>
      </p:sp>
      <p:sp>
        <p:nvSpPr>
          <p:cNvPr id="3" name="Metin kutusu 2"/>
          <p:cNvSpPr txBox="1"/>
          <p:nvPr/>
        </p:nvSpPr>
        <p:spPr>
          <a:xfrm>
            <a:off x="2069432" y="1334364"/>
            <a:ext cx="4727769" cy="584775"/>
          </a:xfrm>
          <a:prstGeom prst="rect">
            <a:avLst/>
          </a:prstGeom>
          <a:noFill/>
        </p:spPr>
        <p:txBody>
          <a:bodyPr wrap="none" rtlCol="0">
            <a:spAutoFit/>
          </a:bodyPr>
          <a:lstStyle/>
          <a:p>
            <a:r>
              <a:rPr lang="tr-TR" sz="3200" b="1" dirty="0" smtClean="0"/>
              <a:t>ÖZEL EĞİTİM ÖĞRENCİLERİ</a:t>
            </a:r>
            <a:endParaRPr lang="tr-TR" sz="3200" b="1" dirty="0"/>
          </a:p>
        </p:txBody>
      </p:sp>
    </p:spTree>
    <p:extLst>
      <p:ext uri="{BB962C8B-B14F-4D97-AF65-F5344CB8AC3E}">
        <p14:creationId xmlns:p14="http://schemas.microsoft.com/office/powerpoint/2010/main" val="2616071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1500468" y="1827256"/>
            <a:ext cx="9905469" cy="4154984"/>
          </a:xfrm>
          <a:prstGeom prst="rect">
            <a:avLst/>
          </a:prstGeom>
        </p:spPr>
        <p:txBody>
          <a:bodyPr wrap="square">
            <a:spAutoFit/>
          </a:bodyPr>
          <a:lstStyle/>
          <a:p>
            <a:r>
              <a:rPr lang="tr-TR" sz="2400" b="1" dirty="0"/>
              <a:t>1.7. YERLEŞTİRME SONUÇLARININ </a:t>
            </a:r>
            <a:r>
              <a:rPr lang="tr-TR" sz="2400" b="1" dirty="0" smtClean="0"/>
              <a:t>AÇIKLANMASI</a:t>
            </a:r>
          </a:p>
          <a:p>
            <a:r>
              <a:rPr lang="tr-TR" sz="2400" b="1" dirty="0" smtClean="0"/>
              <a:t> </a:t>
            </a:r>
            <a:r>
              <a:rPr lang="tr-TR" sz="2400" b="1" dirty="0"/>
              <a:t>a) Yerleştirme sonuçları 30 Temmuz 2018 tarihinde http://www.meb.gov.tr ve https://eokul.meb.gov.tr adreslerinde ilan edilecektir</a:t>
            </a:r>
            <a:r>
              <a:rPr lang="tr-TR" sz="2400" b="1" dirty="0" smtClean="0"/>
              <a:t>.</a:t>
            </a:r>
          </a:p>
          <a:p>
            <a:endParaRPr lang="tr-TR" sz="2400" b="1" dirty="0" smtClean="0"/>
          </a:p>
          <a:p>
            <a:pPr algn="just"/>
            <a:r>
              <a:rPr lang="tr-TR" sz="2400" b="1" dirty="0" smtClean="0"/>
              <a:t> </a:t>
            </a:r>
            <a:r>
              <a:rPr lang="tr-TR" sz="2400" b="1" dirty="0"/>
              <a:t>b) Öğrenciler, TC kimlik numarası ve doğum tarihiyle sonuç bilgilerini sorgulayabilecektir. Öğrencilere sonuç belgesi gönderilmeyecektir. </a:t>
            </a:r>
            <a:endParaRPr lang="tr-TR" sz="2400" b="1" dirty="0" smtClean="0"/>
          </a:p>
          <a:p>
            <a:endParaRPr lang="tr-TR" sz="2400" b="1" dirty="0"/>
          </a:p>
          <a:p>
            <a:pPr algn="just"/>
            <a:r>
              <a:rPr lang="tr-TR" sz="2400" b="1" dirty="0" smtClean="0"/>
              <a:t>c</a:t>
            </a:r>
            <a:r>
              <a:rPr lang="tr-TR" sz="2400" b="1" dirty="0"/>
              <a:t>) 2577 sayılı İdari Yargılama Usulü Kanununun 20/B Maddesi hükmü uyarınca yerleştirme sonuçlarına ilişkin 10 günlük dava açma süresi, sonuçların ilan edildiği tarihi izleyen günden itibaren başlar ve sonuçlara yapılacak itiraz başvuruları, işlemeye başlayan dava açma süresini etkilemez. </a:t>
            </a:r>
          </a:p>
        </p:txBody>
      </p:sp>
    </p:spTree>
    <p:extLst>
      <p:ext uri="{BB962C8B-B14F-4D97-AF65-F5344CB8AC3E}">
        <p14:creationId xmlns:p14="http://schemas.microsoft.com/office/powerpoint/2010/main" val="2637347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034012" y="211326"/>
            <a:ext cx="4853188" cy="584775"/>
          </a:xfrm>
          <a:prstGeom prst="rect">
            <a:avLst/>
          </a:prstGeom>
          <a:noFill/>
        </p:spPr>
        <p:txBody>
          <a:bodyPr wrap="none" rtlCol="0">
            <a:spAutoFit/>
          </a:bodyPr>
          <a:lstStyle/>
          <a:p>
            <a:r>
              <a:rPr lang="tr-TR" sz="3200" b="1" dirty="0" smtClean="0">
                <a:latin typeface="Trebuchet MS" panose="020B0603020202020204" pitchFamily="34" charset="0"/>
              </a:rPr>
              <a:t> YERLEŞTİRME KILAVUZU</a:t>
            </a:r>
            <a:endParaRPr lang="tr-TR" sz="3200" b="1" dirty="0">
              <a:latin typeface="Trebuchet MS" panose="020B0603020202020204" pitchFamily="34" charset="0"/>
            </a:endParaRPr>
          </a:p>
        </p:txBody>
      </p:sp>
      <p:sp>
        <p:nvSpPr>
          <p:cNvPr id="2" name="Dikdörtgen 1"/>
          <p:cNvSpPr/>
          <p:nvPr/>
        </p:nvSpPr>
        <p:spPr>
          <a:xfrm>
            <a:off x="1500468" y="1305342"/>
            <a:ext cx="10170832" cy="5262979"/>
          </a:xfrm>
          <a:prstGeom prst="rect">
            <a:avLst/>
          </a:prstGeom>
        </p:spPr>
        <p:txBody>
          <a:bodyPr wrap="square">
            <a:spAutoFit/>
          </a:bodyPr>
          <a:lstStyle/>
          <a:p>
            <a:r>
              <a:rPr lang="tr-TR" sz="2400" b="1" dirty="0" smtClean="0"/>
              <a:t>OKUL </a:t>
            </a:r>
            <a:r>
              <a:rPr lang="tr-TR" sz="2400" b="1" dirty="0"/>
              <a:t>ADLARI VE TERCİH KODLARI </a:t>
            </a:r>
            <a:endParaRPr lang="tr-TR" sz="2400" b="1" dirty="0" smtClean="0"/>
          </a:p>
          <a:p>
            <a:r>
              <a:rPr lang="tr-TR" sz="2400" b="1" dirty="0" smtClean="0"/>
              <a:t>Öğrenci </a:t>
            </a:r>
            <a:r>
              <a:rPr lang="tr-TR" sz="2400" b="1" dirty="0"/>
              <a:t>ve velisi, okulların genel ve özel başvuru şartlarına dikkat ederek istek sırasına göre farklı il ve ilçelerdeki okullar da dâhil olmak üzere okul türlerine göre okul tercihi yapabilecektir. </a:t>
            </a:r>
            <a:r>
              <a:rPr lang="tr-TR" sz="2400" b="1" dirty="0">
                <a:solidFill>
                  <a:srgbClr val="FF0000"/>
                </a:solidFill>
              </a:rPr>
              <a:t>Okulların tanıtım bilgileri, okulların bağlı olduğu ilgili genel müdürlüklerin web sayfalarında yayımlanacaktır</a:t>
            </a:r>
            <a:r>
              <a:rPr lang="tr-TR" sz="2400" b="1" dirty="0" smtClean="0">
                <a:solidFill>
                  <a:srgbClr val="FF0000"/>
                </a:solidFill>
              </a:rPr>
              <a:t>.</a:t>
            </a:r>
          </a:p>
          <a:p>
            <a:r>
              <a:rPr lang="tr-TR" sz="2400" b="1" dirty="0" smtClean="0"/>
              <a:t> </a:t>
            </a:r>
            <a:r>
              <a:rPr lang="tr-TR" sz="2400" b="1" dirty="0"/>
              <a:t>a) Ortaöğretim Genel Müdürlüğüne bağlı Fen Liseleri ve Sosyal Bilimler Liseleri ile özel program ve proje uygulayan Anadolu Liseleri </a:t>
            </a:r>
            <a:r>
              <a:rPr lang="tr-TR" sz="2400" b="1" dirty="0">
                <a:solidFill>
                  <a:srgbClr val="FF0000"/>
                </a:solidFill>
              </a:rPr>
              <a:t>(Tablo–1), </a:t>
            </a:r>
            <a:endParaRPr lang="tr-TR" sz="2400" b="1" dirty="0" smtClean="0">
              <a:solidFill>
                <a:srgbClr val="FF0000"/>
              </a:solidFill>
            </a:endParaRPr>
          </a:p>
          <a:p>
            <a:r>
              <a:rPr lang="tr-TR" sz="2400" b="1" dirty="0" smtClean="0"/>
              <a:t>b</a:t>
            </a:r>
            <a:r>
              <a:rPr lang="tr-TR" sz="2400" b="1" dirty="0"/>
              <a:t>) Mesleki ve Teknik Eğitim Genel Müdürlüğüne bağlı özel program ve proje uygulayan Mesleki ve Teknik Anadolu Liselerinin Anadolu Teknik Programları </a:t>
            </a:r>
            <a:r>
              <a:rPr lang="tr-TR" sz="2400" b="1" dirty="0">
                <a:solidFill>
                  <a:srgbClr val="FF0000"/>
                </a:solidFill>
              </a:rPr>
              <a:t>(Tablo-2), </a:t>
            </a:r>
            <a:endParaRPr lang="tr-TR" sz="2400" b="1" dirty="0" smtClean="0">
              <a:solidFill>
                <a:srgbClr val="FF0000"/>
              </a:solidFill>
            </a:endParaRPr>
          </a:p>
          <a:p>
            <a:r>
              <a:rPr lang="tr-TR" sz="2400" b="1" dirty="0" smtClean="0"/>
              <a:t>c</a:t>
            </a:r>
            <a:r>
              <a:rPr lang="tr-TR" sz="2400" b="1" dirty="0"/>
              <a:t>) Din Öğretimi Genel Müdürlüğüne bağlı özel program ve proje uygulayan Anadolu İmam Hatip Liseleri </a:t>
            </a:r>
            <a:r>
              <a:rPr lang="tr-TR" sz="2400" b="1" dirty="0">
                <a:solidFill>
                  <a:srgbClr val="FF0000"/>
                </a:solidFill>
              </a:rPr>
              <a:t>(Tablo–3), </a:t>
            </a:r>
            <a:endParaRPr lang="tr-TR" sz="2400" b="1" dirty="0" smtClean="0">
              <a:solidFill>
                <a:srgbClr val="FF0000"/>
              </a:solidFill>
            </a:endParaRPr>
          </a:p>
          <a:p>
            <a:r>
              <a:rPr lang="tr-TR" sz="2400" b="1" dirty="0" smtClean="0"/>
              <a:t>ç</a:t>
            </a:r>
            <a:r>
              <a:rPr lang="tr-TR" sz="2400" b="1" dirty="0"/>
              <a:t>) Yerel yerleştirme ile öğrenci alacak okulların listesi de https://e-okul.meb.gov.tr internet adresinden yayınlanacaktır.</a:t>
            </a:r>
          </a:p>
        </p:txBody>
      </p:sp>
    </p:spTree>
    <p:extLst>
      <p:ext uri="{BB962C8B-B14F-4D97-AF65-F5344CB8AC3E}">
        <p14:creationId xmlns:p14="http://schemas.microsoft.com/office/powerpoint/2010/main" val="1793221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5831273" y="238512"/>
            <a:ext cx="5759910" cy="584775"/>
          </a:xfrm>
          <a:prstGeom prst="rect">
            <a:avLst/>
          </a:prstGeom>
          <a:noFill/>
        </p:spPr>
        <p:txBody>
          <a:bodyPr wrap="none" rtlCol="0">
            <a:spAutoFit/>
          </a:bodyPr>
          <a:lstStyle/>
          <a:p>
            <a:r>
              <a:rPr lang="tr-TR" sz="3200" b="1" dirty="0" smtClean="0">
                <a:latin typeface="Trebuchet MS" panose="020B0603020202020204" pitchFamily="34" charset="0"/>
              </a:rPr>
              <a:t>                  ÖNEMLİ HUSULAR</a:t>
            </a:r>
            <a:endParaRPr lang="tr-TR" sz="3200" b="1" dirty="0">
              <a:latin typeface="Trebuchet MS" panose="020B0603020202020204" pitchFamily="34" charset="0"/>
            </a:endParaRPr>
          </a:p>
        </p:txBody>
      </p:sp>
      <p:sp>
        <p:nvSpPr>
          <p:cNvPr id="2" name="Dikdörtgen 1"/>
          <p:cNvSpPr/>
          <p:nvPr/>
        </p:nvSpPr>
        <p:spPr>
          <a:xfrm>
            <a:off x="1347116" y="940294"/>
            <a:ext cx="11056628" cy="5262979"/>
          </a:xfrm>
          <a:prstGeom prst="rect">
            <a:avLst/>
          </a:prstGeom>
        </p:spPr>
        <p:txBody>
          <a:bodyPr wrap="square">
            <a:spAutoFit/>
          </a:bodyPr>
          <a:lstStyle/>
          <a:p>
            <a:r>
              <a:rPr lang="tr-TR" sz="2400" b="1" dirty="0" smtClean="0">
                <a:solidFill>
                  <a:srgbClr val="FF0000"/>
                </a:solidFill>
                <a:latin typeface="HelveticaNeue-Bold"/>
              </a:rPr>
              <a:t>İlçe Milli Eğitim Müdürlüklerince Yapılacak ve Koordine Edilecek İşlemler;</a:t>
            </a:r>
          </a:p>
          <a:p>
            <a:endParaRPr lang="tr-TR" sz="2400" b="1" dirty="0" smtClean="0">
              <a:solidFill>
                <a:srgbClr val="FF0000"/>
              </a:solidFill>
              <a:latin typeface="HelveticaNeue-Bold"/>
            </a:endParaRPr>
          </a:p>
          <a:p>
            <a:pPr marL="342900" indent="-342900">
              <a:buFont typeface="Arial" panose="020B0604020202020204" pitchFamily="34" charset="0"/>
              <a:buChar char="•"/>
            </a:pPr>
            <a:r>
              <a:rPr lang="tr-TR" sz="2400" dirty="0" smtClean="0">
                <a:latin typeface="HelveticaNeue-Bold"/>
              </a:rPr>
              <a:t>Okul Müdürleri ve Müdür Yardımcıları İle Toplantı Yapılması.</a:t>
            </a:r>
          </a:p>
          <a:p>
            <a:pPr marL="342900" indent="-342900">
              <a:buFont typeface="Arial" panose="020B0604020202020204" pitchFamily="34" charset="0"/>
              <a:buChar char="•"/>
            </a:pPr>
            <a:r>
              <a:rPr lang="tr-TR" sz="2400" dirty="0" smtClean="0">
                <a:latin typeface="HelveticaNeue-Bold"/>
              </a:rPr>
              <a:t>Tercih Komisyonlarındaki Rehber Öğretmenler İle Toplantı Yapılması. </a:t>
            </a:r>
          </a:p>
          <a:p>
            <a:pPr marL="342900" indent="-342900">
              <a:buFont typeface="Arial" panose="020B0604020202020204" pitchFamily="34" charset="0"/>
              <a:buChar char="•"/>
            </a:pPr>
            <a:r>
              <a:rPr lang="tr-TR" sz="2400" dirty="0" smtClean="0">
                <a:latin typeface="HelveticaNeue-Bold"/>
              </a:rPr>
              <a:t>(2 Temmuz Pazartesi Günü Öğleden Önce)</a:t>
            </a:r>
          </a:p>
          <a:p>
            <a:pPr marL="342900" indent="-342900">
              <a:buFont typeface="Arial" panose="020B0604020202020204" pitchFamily="34" charset="0"/>
              <a:buChar char="•"/>
            </a:pPr>
            <a:r>
              <a:rPr lang="tr-TR" sz="2400" dirty="0" smtClean="0">
                <a:latin typeface="HelveticaNeue-Bold"/>
              </a:rPr>
              <a:t>Okul Müdürlüklerince Velilerin Doğru Bilgilendirilmesinin Sağlanması.</a:t>
            </a:r>
          </a:p>
          <a:p>
            <a:pPr marL="342900" indent="-342900">
              <a:buFont typeface="Arial" panose="020B0604020202020204" pitchFamily="34" charset="0"/>
              <a:buChar char="•"/>
            </a:pPr>
            <a:r>
              <a:rPr lang="tr-TR" sz="2400" dirty="0" smtClean="0">
                <a:latin typeface="HelveticaNeue-Bold"/>
              </a:rPr>
              <a:t>Öğrencilerin Kendi Kayıt Bölgelerinde Yeterince Okul Türü tercihi yapmasının sağlanması.</a:t>
            </a:r>
          </a:p>
          <a:p>
            <a:pPr marL="342900" indent="-342900">
              <a:buFont typeface="Arial" panose="020B0604020202020204" pitchFamily="34" charset="0"/>
              <a:buChar char="•"/>
            </a:pPr>
            <a:r>
              <a:rPr lang="tr-TR" sz="2400" dirty="0" smtClean="0">
                <a:latin typeface="HelveticaNeue-Bold"/>
              </a:rPr>
              <a:t>Yeni Açılan Okulların Tercih Komisyonlarındaki Rehber Öğretmenlere tanıtımının yapılması.</a:t>
            </a:r>
          </a:p>
          <a:p>
            <a:pPr marL="342900" indent="-342900">
              <a:buFont typeface="Arial" panose="020B0604020202020204" pitchFamily="34" charset="0"/>
              <a:buChar char="•"/>
            </a:pPr>
            <a:r>
              <a:rPr lang="tr-TR" sz="2400" dirty="0" smtClean="0">
                <a:latin typeface="HelveticaNeue-Bold"/>
              </a:rPr>
              <a:t>Okul İdarecilerinin İzinlerini tercih döneminden sonra kullanmalarının sağlanması.</a:t>
            </a:r>
          </a:p>
          <a:p>
            <a:pPr marL="342900" indent="-342900">
              <a:buFont typeface="Arial" panose="020B0604020202020204" pitchFamily="34" charset="0"/>
              <a:buChar char="•"/>
            </a:pPr>
            <a:r>
              <a:rPr lang="tr-TR" sz="2400" dirty="0" smtClean="0">
                <a:latin typeface="HelveticaNeue-Bold"/>
              </a:rPr>
              <a:t>Okul idarelerinin tercih döneminde aktif olmalarının sağlanması.</a:t>
            </a:r>
          </a:p>
          <a:p>
            <a:pPr marL="342900" indent="-342900">
              <a:buFont typeface="Arial" panose="020B0604020202020204" pitchFamily="34" charset="0"/>
              <a:buChar char="•"/>
            </a:pPr>
            <a:r>
              <a:rPr lang="tr-TR" sz="2400" dirty="0" smtClean="0">
                <a:latin typeface="HelveticaNeue-Bold"/>
              </a:rPr>
              <a:t>Problemlerin Mahallinde Çözülmesinin Sağlanması.</a:t>
            </a:r>
            <a:endParaRPr lang="tr-TR" sz="2400" dirty="0"/>
          </a:p>
        </p:txBody>
      </p:sp>
    </p:spTree>
    <p:extLst>
      <p:ext uri="{BB962C8B-B14F-4D97-AF65-F5344CB8AC3E}">
        <p14:creationId xmlns:p14="http://schemas.microsoft.com/office/powerpoint/2010/main" val="223387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799727" y="211326"/>
            <a:ext cx="3871573" cy="584775"/>
          </a:xfrm>
          <a:prstGeom prst="rect">
            <a:avLst/>
          </a:prstGeom>
          <a:noFill/>
        </p:spPr>
        <p:txBody>
          <a:bodyPr wrap="none" rtlCol="0">
            <a:spAutoFit/>
          </a:bodyPr>
          <a:lstStyle/>
          <a:p>
            <a:r>
              <a:rPr lang="tr-TR" sz="3200" b="1" dirty="0" smtClean="0">
                <a:latin typeface="Trebuchet MS" panose="020B0603020202020204" pitchFamily="34" charset="0"/>
              </a:rPr>
              <a:t> </a:t>
            </a:r>
            <a:r>
              <a:rPr lang="tr-TR" sz="3200" b="1" dirty="0">
                <a:latin typeface="Trebuchet MS" panose="020B0603020202020204" pitchFamily="34" charset="0"/>
              </a:rPr>
              <a:t>ÖNEMLİ HUSUSLAR</a:t>
            </a:r>
          </a:p>
        </p:txBody>
      </p:sp>
      <p:sp>
        <p:nvSpPr>
          <p:cNvPr id="2" name="Dikdörtgen 1"/>
          <p:cNvSpPr/>
          <p:nvPr/>
        </p:nvSpPr>
        <p:spPr>
          <a:xfrm>
            <a:off x="830571" y="2438147"/>
            <a:ext cx="11056628" cy="1569660"/>
          </a:xfrm>
          <a:prstGeom prst="rect">
            <a:avLst/>
          </a:prstGeom>
        </p:spPr>
        <p:txBody>
          <a:bodyPr wrap="square">
            <a:spAutoFit/>
          </a:bodyPr>
          <a:lstStyle/>
          <a:p>
            <a:pPr marL="342900" indent="-342900">
              <a:buFont typeface="Wingdings" panose="05000000000000000000" pitchFamily="2" charset="2"/>
              <a:buChar char="Ø"/>
            </a:pPr>
            <a:r>
              <a:rPr lang="tr-TR" sz="2400" b="1" dirty="0" smtClean="0">
                <a:solidFill>
                  <a:srgbClr val="538235"/>
                </a:solidFill>
                <a:latin typeface="HelveticaNeue-Bold"/>
              </a:rPr>
              <a:t>Adalet Meslek Lisesi, </a:t>
            </a:r>
          </a:p>
          <a:p>
            <a:pPr marL="342900" indent="-342900">
              <a:buFont typeface="Wingdings" panose="05000000000000000000" pitchFamily="2" charset="2"/>
              <a:buChar char="Ø"/>
            </a:pPr>
            <a:r>
              <a:rPr lang="tr-TR" sz="2400" b="1" dirty="0" smtClean="0">
                <a:solidFill>
                  <a:srgbClr val="538235"/>
                </a:solidFill>
                <a:latin typeface="HelveticaNeue-Bold"/>
              </a:rPr>
              <a:t>Denizcilik Meslek Lisesi*</a:t>
            </a:r>
          </a:p>
          <a:p>
            <a:pPr marL="342900" indent="-342900">
              <a:buFont typeface="Wingdings" panose="05000000000000000000" pitchFamily="2" charset="2"/>
              <a:buChar char="Ø"/>
            </a:pPr>
            <a:r>
              <a:rPr lang="tr-TR" sz="2400" b="1" dirty="0" smtClean="0">
                <a:solidFill>
                  <a:srgbClr val="538235"/>
                </a:solidFill>
                <a:latin typeface="HelveticaNeue-Bold"/>
              </a:rPr>
              <a:t>Turizm Otelcilik</a:t>
            </a:r>
          </a:p>
          <a:p>
            <a:pPr marL="342900" indent="-342900">
              <a:buFont typeface="Wingdings" panose="05000000000000000000" pitchFamily="2" charset="2"/>
              <a:buChar char="Ø"/>
            </a:pPr>
            <a:r>
              <a:rPr lang="tr-TR" sz="2400" b="1" dirty="0" smtClean="0">
                <a:solidFill>
                  <a:srgbClr val="538235"/>
                </a:solidFill>
                <a:latin typeface="HelveticaNeue-Bold"/>
              </a:rPr>
              <a:t>Sağlık Meslek Lisesi kontenjanı;</a:t>
            </a:r>
            <a:endParaRPr lang="tr-TR" sz="2400" dirty="0"/>
          </a:p>
        </p:txBody>
      </p:sp>
      <p:sp>
        <p:nvSpPr>
          <p:cNvPr id="3" name="Metin kutusu 2"/>
          <p:cNvSpPr txBox="1"/>
          <p:nvPr/>
        </p:nvSpPr>
        <p:spPr>
          <a:xfrm>
            <a:off x="4097816" y="1702755"/>
            <a:ext cx="3701911" cy="523220"/>
          </a:xfrm>
          <a:prstGeom prst="rect">
            <a:avLst/>
          </a:prstGeom>
          <a:noFill/>
        </p:spPr>
        <p:txBody>
          <a:bodyPr wrap="none" rtlCol="0">
            <a:spAutoFit/>
          </a:bodyPr>
          <a:lstStyle/>
          <a:p>
            <a:r>
              <a:rPr lang="tr-TR" sz="2800" b="1" dirty="0" smtClean="0"/>
              <a:t>HER EĞİTİM BÖLGESİNE</a:t>
            </a:r>
            <a:endParaRPr lang="tr-TR" sz="2800" b="1" dirty="0"/>
          </a:p>
        </p:txBody>
      </p:sp>
      <p:sp>
        <p:nvSpPr>
          <p:cNvPr id="7" name="Metin kutusu 6"/>
          <p:cNvSpPr txBox="1"/>
          <p:nvPr/>
        </p:nvSpPr>
        <p:spPr>
          <a:xfrm>
            <a:off x="1074821" y="4468556"/>
            <a:ext cx="10067180" cy="830997"/>
          </a:xfrm>
          <a:prstGeom prst="rect">
            <a:avLst/>
          </a:prstGeom>
          <a:noFill/>
        </p:spPr>
        <p:txBody>
          <a:bodyPr wrap="none" rtlCol="0">
            <a:spAutoFit/>
          </a:bodyPr>
          <a:lstStyle/>
          <a:p>
            <a:r>
              <a:rPr lang="tr-TR" sz="2400" b="1" dirty="0" smtClean="0"/>
              <a:t>Bölgenin Öğrenci Sayısı ve okulun kontenjan verilen bölgelere uzaklığına göre </a:t>
            </a:r>
          </a:p>
          <a:p>
            <a:r>
              <a:rPr lang="tr-TR" sz="2400" b="1" dirty="0" smtClean="0"/>
              <a:t>kontenjan verilmiştir.</a:t>
            </a:r>
            <a:endParaRPr lang="tr-TR" sz="2400" b="1" dirty="0"/>
          </a:p>
        </p:txBody>
      </p:sp>
    </p:spTree>
    <p:extLst>
      <p:ext uri="{BB962C8B-B14F-4D97-AF65-F5344CB8AC3E}">
        <p14:creationId xmlns:p14="http://schemas.microsoft.com/office/powerpoint/2010/main" val="17747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5475744" y="305469"/>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799727" y="317385"/>
            <a:ext cx="3871573" cy="584775"/>
          </a:xfrm>
          <a:prstGeom prst="rect">
            <a:avLst/>
          </a:prstGeom>
          <a:noFill/>
        </p:spPr>
        <p:txBody>
          <a:bodyPr wrap="none" rtlCol="0">
            <a:spAutoFit/>
          </a:bodyPr>
          <a:lstStyle/>
          <a:p>
            <a:r>
              <a:rPr lang="tr-TR" sz="3200" b="1" dirty="0" smtClean="0">
                <a:latin typeface="Trebuchet MS" panose="020B0603020202020204" pitchFamily="34" charset="0"/>
              </a:rPr>
              <a:t> ÖNEMLİ HUSUSLAR</a:t>
            </a:r>
            <a:endParaRPr lang="tr-TR" sz="3200" b="1" dirty="0">
              <a:latin typeface="Trebuchet MS" panose="020B0603020202020204" pitchFamily="34" charset="0"/>
            </a:endParaRPr>
          </a:p>
        </p:txBody>
      </p:sp>
      <p:pic>
        <p:nvPicPr>
          <p:cNvPr id="3" name="Resim 2"/>
          <p:cNvPicPr>
            <a:picLocks noChangeAspect="1"/>
          </p:cNvPicPr>
          <p:nvPr/>
        </p:nvPicPr>
        <p:blipFill rotWithShape="1">
          <a:blip r:embed="rId3"/>
          <a:srcRect l="28727" t="24549" r="28965" b="22794"/>
          <a:stretch/>
        </p:blipFill>
        <p:spPr>
          <a:xfrm>
            <a:off x="2622155" y="1042737"/>
            <a:ext cx="7420203" cy="5548564"/>
          </a:xfrm>
          <a:prstGeom prst="rect">
            <a:avLst/>
          </a:prstGeom>
        </p:spPr>
      </p:pic>
      <p:sp>
        <p:nvSpPr>
          <p:cNvPr id="2" name="Metin kutusu 1"/>
          <p:cNvSpPr txBox="1"/>
          <p:nvPr/>
        </p:nvSpPr>
        <p:spPr>
          <a:xfrm>
            <a:off x="2040072" y="956984"/>
            <a:ext cx="389850" cy="584775"/>
          </a:xfrm>
          <a:prstGeom prst="rect">
            <a:avLst/>
          </a:prstGeom>
          <a:noFill/>
        </p:spPr>
        <p:txBody>
          <a:bodyPr wrap="none" rtlCol="0">
            <a:spAutoFit/>
          </a:bodyPr>
          <a:lstStyle/>
          <a:p>
            <a:r>
              <a:rPr lang="tr-TR" sz="3200" b="1" dirty="0" smtClean="0"/>
              <a:t>*</a:t>
            </a:r>
            <a:endParaRPr lang="tr-TR" sz="3200" b="1" dirty="0"/>
          </a:p>
        </p:txBody>
      </p:sp>
    </p:spTree>
    <p:extLst>
      <p:ext uri="{BB962C8B-B14F-4D97-AF65-F5344CB8AC3E}">
        <p14:creationId xmlns:p14="http://schemas.microsoft.com/office/powerpoint/2010/main" val="3825125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799727" y="211326"/>
            <a:ext cx="3871573" cy="584775"/>
          </a:xfrm>
          <a:prstGeom prst="rect">
            <a:avLst/>
          </a:prstGeom>
          <a:noFill/>
        </p:spPr>
        <p:txBody>
          <a:bodyPr wrap="none" rtlCol="0">
            <a:spAutoFit/>
          </a:bodyPr>
          <a:lstStyle/>
          <a:p>
            <a:r>
              <a:rPr lang="tr-TR" sz="3200" b="1" dirty="0" smtClean="0">
                <a:latin typeface="Trebuchet MS" panose="020B0603020202020204" pitchFamily="34" charset="0"/>
              </a:rPr>
              <a:t> </a:t>
            </a:r>
            <a:r>
              <a:rPr lang="tr-TR" sz="3200" b="1" dirty="0">
                <a:latin typeface="Trebuchet MS" panose="020B0603020202020204" pitchFamily="34" charset="0"/>
              </a:rPr>
              <a:t>ÖNEMLİ HUSUSLAR</a:t>
            </a:r>
          </a:p>
        </p:txBody>
      </p:sp>
      <p:sp>
        <p:nvSpPr>
          <p:cNvPr id="2" name="Dikdörtgen 1"/>
          <p:cNvSpPr/>
          <p:nvPr/>
        </p:nvSpPr>
        <p:spPr>
          <a:xfrm>
            <a:off x="830571" y="2438147"/>
            <a:ext cx="11056628" cy="1200329"/>
          </a:xfrm>
          <a:prstGeom prst="rect">
            <a:avLst/>
          </a:prstGeom>
        </p:spPr>
        <p:txBody>
          <a:bodyPr wrap="square">
            <a:spAutoFit/>
          </a:bodyPr>
          <a:lstStyle/>
          <a:p>
            <a:pPr marL="342900" indent="-342900">
              <a:buFont typeface="Wingdings" panose="05000000000000000000" pitchFamily="2" charset="2"/>
              <a:buChar char="Ø"/>
            </a:pPr>
            <a:r>
              <a:rPr lang="tr-TR" sz="2400" b="1" dirty="0" smtClean="0">
                <a:solidFill>
                  <a:srgbClr val="538235"/>
                </a:solidFill>
                <a:latin typeface="HelveticaNeue-Bold"/>
              </a:rPr>
              <a:t>Din Öğretimi Tarafından Gönderilen İmam Hatip Okulları Tanıtım Kitaplarını kalabalık olan Okullardaki Tercih Komisyonlarına ulaştırılması.</a:t>
            </a:r>
            <a:endParaRPr lang="tr-TR" sz="2400" dirty="0"/>
          </a:p>
        </p:txBody>
      </p:sp>
    </p:spTree>
    <p:extLst>
      <p:ext uri="{BB962C8B-B14F-4D97-AF65-F5344CB8AC3E}">
        <p14:creationId xmlns:p14="http://schemas.microsoft.com/office/powerpoint/2010/main" val="2848304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kış Çizelgesi: Ayıkla 5"/>
          <p:cNvSpPr/>
          <p:nvPr/>
        </p:nvSpPr>
        <p:spPr>
          <a:xfrm rot="5400000">
            <a:off x="4946248" y="37002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34130" y="820440"/>
            <a:ext cx="10137170" cy="17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Yay 13"/>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Yuvarlatılmış Dikdörtgen 7"/>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7799727" y="211326"/>
            <a:ext cx="3871573" cy="584775"/>
          </a:xfrm>
          <a:prstGeom prst="rect">
            <a:avLst/>
          </a:prstGeom>
          <a:noFill/>
        </p:spPr>
        <p:txBody>
          <a:bodyPr wrap="none" rtlCol="0">
            <a:spAutoFit/>
          </a:bodyPr>
          <a:lstStyle/>
          <a:p>
            <a:r>
              <a:rPr lang="tr-TR" sz="3200" b="1" dirty="0" smtClean="0">
                <a:latin typeface="Trebuchet MS" panose="020B0603020202020204" pitchFamily="34" charset="0"/>
              </a:rPr>
              <a:t> </a:t>
            </a:r>
            <a:r>
              <a:rPr lang="tr-TR" sz="3200" b="1" dirty="0">
                <a:latin typeface="Trebuchet MS" panose="020B0603020202020204" pitchFamily="34" charset="0"/>
              </a:rPr>
              <a:t>ÖNEMLİ HUSUSLAR</a:t>
            </a:r>
          </a:p>
        </p:txBody>
      </p:sp>
      <p:sp>
        <p:nvSpPr>
          <p:cNvPr id="2" name="Dikdörtgen 1"/>
          <p:cNvSpPr/>
          <p:nvPr/>
        </p:nvSpPr>
        <p:spPr>
          <a:xfrm>
            <a:off x="830571" y="2438147"/>
            <a:ext cx="11056628" cy="1200329"/>
          </a:xfrm>
          <a:prstGeom prst="rect">
            <a:avLst/>
          </a:prstGeom>
        </p:spPr>
        <p:txBody>
          <a:bodyPr wrap="square">
            <a:spAutoFit/>
          </a:bodyPr>
          <a:lstStyle/>
          <a:p>
            <a:pPr marL="342900" indent="-342900">
              <a:buFont typeface="Wingdings" panose="05000000000000000000" pitchFamily="2" charset="2"/>
              <a:buChar char="Ø"/>
            </a:pPr>
            <a:r>
              <a:rPr lang="tr-TR" sz="2400" b="1" dirty="0" smtClean="0">
                <a:solidFill>
                  <a:srgbClr val="538235"/>
                </a:solidFill>
                <a:latin typeface="HelveticaNeue-Bold"/>
              </a:rPr>
              <a:t>Komşu Bölgeler öğrenci geçişlerinin çok fazla olmaması ve öğrencilerin kendi bölgelerindeki bir okula yerleşebilmesi için SINIRLI tutulmuştur.</a:t>
            </a:r>
          </a:p>
          <a:p>
            <a:pPr marL="342900" indent="-342900">
              <a:buFont typeface="Wingdings" panose="05000000000000000000" pitchFamily="2" charset="2"/>
              <a:buChar char="Ø"/>
            </a:pPr>
            <a:endParaRPr lang="tr-TR" sz="2400" dirty="0"/>
          </a:p>
        </p:txBody>
      </p:sp>
    </p:spTree>
    <p:extLst>
      <p:ext uri="{BB962C8B-B14F-4D97-AF65-F5344CB8AC3E}">
        <p14:creationId xmlns:p14="http://schemas.microsoft.com/office/powerpoint/2010/main" val="3324665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3936</TotalTime>
  <Words>2730</Words>
  <Application>Microsoft Office PowerPoint</Application>
  <PresentationFormat>Geniş ekran</PresentationFormat>
  <Paragraphs>283</Paragraphs>
  <Slides>47</Slides>
  <Notes>46</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47</vt:i4>
      </vt:variant>
    </vt:vector>
  </HeadingPairs>
  <TitlesOfParts>
    <vt:vector size="55" baseType="lpstr">
      <vt:lpstr>MS PGothic</vt:lpstr>
      <vt:lpstr>Arial</vt:lpstr>
      <vt:lpstr>Calibri</vt:lpstr>
      <vt:lpstr>Calibri Light</vt:lpstr>
      <vt:lpstr>HelveticaNeue-Bold</vt:lpstr>
      <vt:lpstr>Trebuchet MS</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TayfunYORUK</dc:creator>
  <cp:lastModifiedBy>MuhammedOZDEMIRCI</cp:lastModifiedBy>
  <cp:revision>316</cp:revision>
  <cp:lastPrinted>2018-06-25T07:49:33Z</cp:lastPrinted>
  <dcterms:created xsi:type="dcterms:W3CDTF">2017-11-01T07:00:48Z</dcterms:created>
  <dcterms:modified xsi:type="dcterms:W3CDTF">2018-06-28T14:37:24Z</dcterms:modified>
</cp:coreProperties>
</file>