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embeddedFontLst>
    <p:embeddedFont>
      <p:font typeface="PT Sans Narrow"/>
      <p:regular r:id="rId18"/>
      <p:bold r:id="rId19"/>
    </p:embeddedFont>
    <p:embeddedFont>
      <p:font typeface="Open Sans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regular.fntdata"/><Relationship Id="rId11" Type="http://schemas.openxmlformats.org/officeDocument/2006/relationships/slide" Target="slides/slide6.xml"/><Relationship Id="rId22" Type="http://schemas.openxmlformats.org/officeDocument/2006/relationships/font" Target="fonts/OpenSans-italic.fntdata"/><Relationship Id="rId10" Type="http://schemas.openxmlformats.org/officeDocument/2006/relationships/slide" Target="slides/slide5.xml"/><Relationship Id="rId21" Type="http://schemas.openxmlformats.org/officeDocument/2006/relationships/font" Target="fonts/OpenSans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OpenSans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font" Target="fonts/PTSansNarrow-bold.fntdata"/><Relationship Id="rId6" Type="http://schemas.openxmlformats.org/officeDocument/2006/relationships/slide" Target="slides/slide1.xml"/><Relationship Id="rId18" Type="http://schemas.openxmlformats.org/officeDocument/2006/relationships/font" Target="fonts/PTSansNarrow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319ade0397e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319ade0397e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319ade0397e_1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319ade0397e_1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19ade0397e_1_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19ade0397e_1_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19ade0397e_0_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19ade0397e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19ade0397e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19ade0397e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19ade0397e_0_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319ade0397e_0_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319ade0397e_0_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319ade0397e_0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319ade0397e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319ade0397e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19ade0397e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19ade0397e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19ade0397e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319ade0397e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319ade0397e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319ade0397e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7007735" y="3176888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1" name="Google Shape;11;p2"/>
          <p:cNvCxnSpPr/>
          <p:nvPr/>
        </p:nvCxnSpPr>
        <p:spPr>
          <a:xfrm>
            <a:off x="1575035" y="3158252"/>
            <a:ext cx="562200" cy="0"/>
          </a:xfrm>
          <a:prstGeom prst="straightConnector1">
            <a:avLst/>
          </a:prstGeom>
          <a:noFill/>
          <a:ln cap="flat" cmpd="sng" w="7620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1004144" y="1022025"/>
            <a:ext cx="7136668" cy="152400"/>
            <a:chOff x="1346429" y="1011300"/>
            <a:chExt cx="6452100" cy="152400"/>
          </a:xfrm>
        </p:grpSpPr>
        <p:cxnSp>
          <p:nvCxnSpPr>
            <p:cNvPr id="13" name="Google Shape;13;p2"/>
            <p:cNvCxnSpPr/>
            <p:nvPr/>
          </p:nvCxnSpPr>
          <p:spPr>
            <a:xfrm rot="10800000">
              <a:off x="1346429" y="1011300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4" name="Google Shape;14;p2"/>
            <p:cNvCxnSpPr/>
            <p:nvPr/>
          </p:nvCxnSpPr>
          <p:spPr>
            <a:xfrm rot="10800000">
              <a:off x="1346429" y="1163700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grpSp>
        <p:nvGrpSpPr>
          <p:cNvPr id="15" name="Google Shape;15;p2"/>
          <p:cNvGrpSpPr/>
          <p:nvPr/>
        </p:nvGrpSpPr>
        <p:grpSpPr>
          <a:xfrm>
            <a:off x="1004151" y="3969100"/>
            <a:ext cx="7136668" cy="152400"/>
            <a:chOff x="1346435" y="3969088"/>
            <a:chExt cx="6452100" cy="152400"/>
          </a:xfrm>
        </p:grpSpPr>
        <p:cxnSp>
          <p:nvCxnSpPr>
            <p:cNvPr id="16" name="Google Shape;16;p2"/>
            <p:cNvCxnSpPr/>
            <p:nvPr/>
          </p:nvCxnSpPr>
          <p:spPr>
            <a:xfrm>
              <a:off x="1346435" y="4121488"/>
              <a:ext cx="6452100" cy="0"/>
            </a:xfrm>
            <a:prstGeom prst="straightConnector1">
              <a:avLst/>
            </a:prstGeom>
            <a:noFill/>
            <a:ln cap="flat" cmpd="sng" w="76200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7" name="Google Shape;17;p2"/>
            <p:cNvCxnSpPr/>
            <p:nvPr/>
          </p:nvCxnSpPr>
          <p:spPr>
            <a:xfrm>
              <a:off x="1346435" y="3969088"/>
              <a:ext cx="6452100" cy="0"/>
            </a:xfrm>
            <a:prstGeom prst="straightConnector1">
              <a:avLst/>
            </a:prstGeom>
            <a:noFill/>
            <a:ln cap="flat" cmpd="sng" w="9525">
              <a:solidFill>
                <a:schemeClr val="accent3"/>
              </a:solidFill>
              <a:prstDash val="solid"/>
              <a:round/>
              <a:headEnd len="sm" w="sm" type="none"/>
              <a:tailEnd len="sm" w="sm" type="none"/>
            </a:ln>
          </p:spPr>
        </p:cxnSp>
      </p:grpSp>
      <p:sp>
        <p:nvSpPr>
          <p:cNvPr id="18" name="Google Shape;18;p2"/>
          <p:cNvSpPr txBox="1"/>
          <p:nvPr>
            <p:ph type="ctrTitle"/>
          </p:nvPr>
        </p:nvSpPr>
        <p:spPr>
          <a:xfrm>
            <a:off x="1004150" y="1751764"/>
            <a:ext cx="7136700" cy="1022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9" name="Google Shape;19;p2"/>
          <p:cNvSpPr txBox="1"/>
          <p:nvPr>
            <p:ph idx="1" type="subTitle"/>
          </p:nvPr>
        </p:nvSpPr>
        <p:spPr>
          <a:xfrm>
            <a:off x="2137225" y="2850039"/>
            <a:ext cx="4870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1"/>
          <p:cNvSpPr txBox="1"/>
          <p:nvPr>
            <p:ph hasCustomPrompt="1" type="title"/>
          </p:nvPr>
        </p:nvSpPr>
        <p:spPr>
          <a:xfrm>
            <a:off x="311700" y="1304850"/>
            <a:ext cx="8520600" cy="1538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3000"/>
              <a:buNone/>
              <a:defRPr sz="13000">
                <a:solidFill>
                  <a:schemeClr val="accent3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8" name="Google Shape;58;p11"/>
          <p:cNvSpPr txBox="1"/>
          <p:nvPr>
            <p:ph idx="1" type="body"/>
          </p:nvPr>
        </p:nvSpPr>
        <p:spPr>
          <a:xfrm>
            <a:off x="311700" y="29956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/>
          <p:nvPr/>
        </p:nvSpPr>
        <p:spPr>
          <a:xfrm>
            <a:off x="-50" y="2571900"/>
            <a:ext cx="9144000" cy="25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 txBox="1"/>
          <p:nvPr>
            <p:ph type="title"/>
          </p:nvPr>
        </p:nvSpPr>
        <p:spPr>
          <a:xfrm>
            <a:off x="311700" y="814800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/>
          <p:nvPr/>
        </p:nvSpPr>
        <p:spPr>
          <a:xfrm>
            <a:off x="-75" y="5045700"/>
            <a:ext cx="9144000" cy="97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3117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4832400" y="1266175"/>
            <a:ext cx="39999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6"/>
        </a:solidFill>
      </p:bgPr>
    </p:bg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526350"/>
            <a:ext cx="56136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400"/>
              <a:buNone/>
              <a:defRPr b="0" sz="54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7" name="Google Shape;47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039675"/>
            <a:ext cx="4045200" cy="167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268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>
            <p:ph idx="1" type="body"/>
          </p:nvPr>
        </p:nvSpPr>
        <p:spPr>
          <a:xfrm>
            <a:off x="311700" y="4230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T Sans Narrow"/>
              <a:buNone/>
              <a:defRPr sz="2400">
                <a:latin typeface="PT Sans Narrow"/>
                <a:ea typeface="PT Sans Narrow"/>
                <a:cs typeface="PT Sans Narrow"/>
                <a:sym typeface="PT Sans Narrow"/>
              </a:defRPr>
            </a:lvl1pPr>
          </a:lstStyle>
          <a:p/>
        </p:txBody>
      </p:sp>
      <p:sp>
        <p:nvSpPr>
          <p:cNvPr id="54" name="Google Shape;5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trop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b="1" sz="3600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drive.google.com/drive/folders/1gfsPPa5ad3hT1LkHJsBwMqoy8Z8d5wcZ?usp=sharing" TargetMode="External"/><Relationship Id="rId4" Type="http://schemas.openxmlformats.org/officeDocument/2006/relationships/image" Target="../media/image2.png"/><Relationship Id="rId5" Type="http://schemas.openxmlformats.org/officeDocument/2006/relationships/image" Target="../media/image3.jpg"/><Relationship Id="rId6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/>
          <p:nvPr>
            <p:ph type="ctrTitle"/>
          </p:nvPr>
        </p:nvSpPr>
        <p:spPr>
          <a:xfrm>
            <a:off x="345000" y="1452738"/>
            <a:ext cx="8454000" cy="111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tr" sz="4560"/>
              <a:t>AİLEMLE EĞİTİM YOLCULUĞUM PROJESİ</a:t>
            </a:r>
            <a:endParaRPr sz="4560"/>
          </a:p>
        </p:txBody>
      </p:sp>
      <p:sp>
        <p:nvSpPr>
          <p:cNvPr id="67" name="Google Shape;67;p13"/>
          <p:cNvSpPr txBox="1"/>
          <p:nvPr>
            <p:ph idx="1" type="subTitle"/>
          </p:nvPr>
        </p:nvSpPr>
        <p:spPr>
          <a:xfrm>
            <a:off x="1721263" y="4259025"/>
            <a:ext cx="57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 sz="3100"/>
              <a:t>2024</a:t>
            </a:r>
            <a:endParaRPr sz="3100"/>
          </a:p>
        </p:txBody>
      </p:sp>
      <p:pic>
        <p:nvPicPr>
          <p:cNvPr id="68" name="Google Shape;68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20074" y="2495550"/>
            <a:ext cx="2103850" cy="1412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69" name="Google Shape;6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70" name="Google Shape;70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12463" y="172649"/>
            <a:ext cx="3319074" cy="6582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3"/>
          <p:cNvSpPr txBox="1"/>
          <p:nvPr>
            <p:ph idx="1" type="subTitle"/>
          </p:nvPr>
        </p:nvSpPr>
        <p:spPr>
          <a:xfrm>
            <a:off x="1721238" y="1136150"/>
            <a:ext cx="57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625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T.C.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Korkuteli Kaymakamlığı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İlçe Milli Eğitim Müdürlüğü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2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Uygulama Süreçleri</a:t>
            </a:r>
            <a:endParaRPr/>
          </a:p>
        </p:txBody>
      </p:sp>
      <p:sp>
        <p:nvSpPr>
          <p:cNvPr id="157" name="Google Shape;157;p22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TEGM’in hazırladığı örnek faaliyetler doğrultusunda okul yönetimi tarafından;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çevre şartları,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yerel imkânlar,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kültürel ögeler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ve belirli gün ve haftalar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tr"/>
              <a:t>göz önünde bulundurularak okul temelli etkinlikler düzenlenir.</a:t>
            </a:r>
            <a:endParaRPr/>
          </a:p>
        </p:txBody>
      </p:sp>
      <p:pic>
        <p:nvPicPr>
          <p:cNvPr id="158" name="Google Shape;15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1825" y="3652450"/>
            <a:ext cx="1929575" cy="1295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59" name="Google Shape;15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160" name="Google Shape;160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2"/>
          <p:cNvPicPr preferRelativeResize="0"/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3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Etkinlik Örnekleri</a:t>
            </a:r>
            <a:endParaRPr/>
          </a:p>
        </p:txBody>
      </p:sp>
      <p:sp>
        <p:nvSpPr>
          <p:cNvPr id="167" name="Google Shape;167;p23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Yayımlanan kılavuzdan da erişilebilecek olan etkinlikler tekli sayfalar halinde drive içine yüklenmiş olup linki aşağıdadır: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tr" u="sng">
                <a:solidFill>
                  <a:schemeClr val="hlink"/>
                </a:solidFill>
                <a:hlinkClick r:id="rId3"/>
              </a:rPr>
              <a:t>https://drive.google.com/drive/folders/1gfsPPa5ad3hT1LkHJsBwMqoy8Z8d5wcZ?usp=sharing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169" name="Google Shape;169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81825" y="3652450"/>
            <a:ext cx="1929575" cy="1295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70" name="Google Shape;170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3"/>
          <p:cNvPicPr preferRelativeResize="0"/>
          <p:nvPr/>
        </p:nvPicPr>
        <p:blipFill>
          <a:blip r:embed="rId6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4"/>
          <p:cNvSpPr txBox="1"/>
          <p:nvPr>
            <p:ph type="title"/>
          </p:nvPr>
        </p:nvSpPr>
        <p:spPr>
          <a:xfrm>
            <a:off x="286350" y="1669538"/>
            <a:ext cx="8571300" cy="94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 sz="5800"/>
              <a:t>TEŞEKKÜRLER</a:t>
            </a:r>
            <a:endParaRPr sz="5800"/>
          </a:p>
        </p:txBody>
      </p:sp>
      <p:sp>
        <p:nvSpPr>
          <p:cNvPr id="177" name="Google Shape;177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>
                <a:solidFill>
                  <a:schemeClr val="lt1"/>
                </a:solidFill>
              </a:rPr>
              <a:t>‹#›</a:t>
            </a:fld>
            <a:endParaRPr>
              <a:solidFill>
                <a:schemeClr val="lt1"/>
              </a:solidFill>
            </a:endParaRPr>
          </a:p>
        </p:txBody>
      </p:sp>
      <p:pic>
        <p:nvPicPr>
          <p:cNvPr id="178" name="Google Shape;178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83025" y="2729625"/>
            <a:ext cx="3377924" cy="226847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pic>
        <p:nvPicPr>
          <p:cNvPr id="179" name="Google Shape;179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438680" y="95775"/>
            <a:ext cx="4266631" cy="8461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4"/>
          <p:cNvSpPr txBox="1"/>
          <p:nvPr/>
        </p:nvSpPr>
        <p:spPr>
          <a:xfrm>
            <a:off x="2041338" y="848150"/>
            <a:ext cx="5061300" cy="96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 sz="1700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  <a:t>T.C.</a:t>
            </a:r>
            <a:endParaRPr sz="1700">
              <a:solidFill>
                <a:schemeClr val="dk2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 sz="1700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  <a:t>Korkuteli Kaymakamlığı</a:t>
            </a:r>
            <a:endParaRPr sz="1700">
              <a:solidFill>
                <a:schemeClr val="dk2"/>
              </a:solidFill>
              <a:latin typeface="Times"/>
              <a:ea typeface="Times"/>
              <a:cs typeface="Times"/>
              <a:sym typeface="Time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tr" sz="1700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rPr>
              <a:t>İlçe Milli Eğitim Müdürlüğü</a:t>
            </a:r>
            <a:endParaRPr sz="1700">
              <a:solidFill>
                <a:schemeClr val="dk2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4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Amaç</a:t>
            </a:r>
            <a:endParaRPr/>
          </a:p>
        </p:txBody>
      </p:sp>
      <p:sp>
        <p:nvSpPr>
          <p:cNvPr id="77" name="Google Shape;77;p14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A</a:t>
            </a:r>
            <a:r>
              <a:rPr lang="tr"/>
              <a:t>ilelerin eğitim süreçlerine etkin katılımını sağlayarak öğrencilerin;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akademik başarılarını artırmak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sosyal becerilerini geliştirmek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eğitim ortamlarını zenginleştirmek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Ebeveynlerin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çocuklarıyla ve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çocuklarının eğitim süreçleriyle daha derin bağlar kurmalarını,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çocuklarıyla kaliteli zaman geçirmelerini sağlayarak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sosyal etkileşimi artırması.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Okul-aile ilişkisini güçlendirmek</a:t>
            </a:r>
            <a:endParaRPr/>
          </a:p>
        </p:txBody>
      </p:sp>
      <p:pic>
        <p:nvPicPr>
          <p:cNvPr id="78" name="Google Shape;7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1825" y="3652450"/>
            <a:ext cx="1929575" cy="1295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79" name="Google Shape;79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80" name="Google Shape;80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5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Hedef Kitle</a:t>
            </a:r>
            <a:endParaRPr/>
          </a:p>
        </p:txBody>
      </p:sp>
      <p:sp>
        <p:nvSpPr>
          <p:cNvPr id="87" name="Google Shape;87;p15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-TEGM’e bağlı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anaokulu,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ilkokul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ve ortaokul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tr"/>
              <a:t>öğrencilerinin ebeveynleri</a:t>
            </a:r>
            <a:endParaRPr/>
          </a:p>
        </p:txBody>
      </p:sp>
      <p:pic>
        <p:nvPicPr>
          <p:cNvPr id="88" name="Google Shape;8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1825" y="3652450"/>
            <a:ext cx="1929575" cy="1295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89" name="Google Shape;89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90" name="Google Shape;90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15"/>
          <p:cNvPicPr preferRelativeResize="0"/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6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İlkeler	1/2</a:t>
            </a:r>
            <a:endParaRPr/>
          </a:p>
        </p:txBody>
      </p:sp>
      <p:sp>
        <p:nvSpPr>
          <p:cNvPr id="97" name="Google Shape;97;p16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tr"/>
              <a:t>E</a:t>
            </a:r>
            <a:r>
              <a:rPr lang="tr"/>
              <a:t>ğitim kurumlarının belirlediği ulusal değerlere uygun ve eğitim sistemine entegre bir şekilde uygulanacaktır.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tr"/>
              <a:t>Etkinlikler,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tr"/>
              <a:t>çevre ve kültürü önceleyen bir anlayışla;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tr"/>
              <a:t>ilgi, istek, ihtiyaç ve yetenekler göz önünde bulundurularak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tr"/>
              <a:t>gönüllülük esasına göre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tr"/>
              <a:t>ve maddi yük getirmeyecek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tr" sz="1400"/>
              <a:t>biçimde şekillendirilecektir.</a:t>
            </a:r>
            <a:endParaRPr/>
          </a:p>
        </p:txBody>
      </p:sp>
      <p:pic>
        <p:nvPicPr>
          <p:cNvPr id="98" name="Google Shape;9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1825" y="3652450"/>
            <a:ext cx="1929575" cy="1295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99" name="Google Shape;99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100" name="Google Shape;10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p16"/>
          <p:cNvPicPr preferRelativeResize="0"/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7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İlkeler	2/2</a:t>
            </a:r>
            <a:endParaRPr/>
          </a:p>
        </p:txBody>
      </p:sp>
      <p:sp>
        <p:nvSpPr>
          <p:cNvPr id="107" name="Google Shape;107;p17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 startAt="3"/>
            </a:pPr>
            <a:r>
              <a:rPr lang="tr"/>
              <a:t>Ö</a:t>
            </a:r>
            <a:r>
              <a:rPr lang="tr"/>
              <a:t>ğrencilerin aileleriyle birlikte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tr"/>
              <a:t>sosyal sorumluluk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tr"/>
              <a:t>ve toplum hizmeti çalışmalarında</a:t>
            </a:r>
            <a:endParaRPr/>
          </a:p>
          <a:p>
            <a:pPr indent="0" lvl="0" marL="13716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tr"/>
              <a:t>yer almaları teşvik edilecektir.</a:t>
            </a:r>
            <a:endParaRPr/>
          </a:p>
          <a:p>
            <a:pPr indent="-342900" lvl="0" marL="457200" rtl="0" algn="l">
              <a:spcBef>
                <a:spcPts val="1200"/>
              </a:spcBef>
              <a:spcAft>
                <a:spcPts val="0"/>
              </a:spcAft>
              <a:buSzPts val="1800"/>
              <a:buAutoNum type="arabicPeriod" startAt="3"/>
            </a:pPr>
            <a:r>
              <a:rPr lang="tr"/>
              <a:t>H</a:t>
            </a:r>
            <a:r>
              <a:rPr lang="tr"/>
              <a:t>er öğrencinin,en az bir sanat ya da spor dalında beceri kazanmasının teşvik edilmesine de hizmet edecek şekilde aileleriyle birlikte;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tr"/>
              <a:t>sosyal,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tr"/>
              <a:t>kültürel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tr"/>
              <a:t>veya sportif faaliyetlere</a:t>
            </a:r>
            <a:endParaRPr/>
          </a:p>
          <a:p>
            <a:pPr indent="0" lvl="0" marL="13716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tr"/>
              <a:t>katılmaları yönünde çalışmalara yer verilecektir.</a:t>
            </a:r>
            <a:endParaRPr/>
          </a:p>
        </p:txBody>
      </p:sp>
      <p:pic>
        <p:nvPicPr>
          <p:cNvPr id="108" name="Google Shape;10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1825" y="3652450"/>
            <a:ext cx="1929575" cy="1295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09" name="Google Shape;10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110" name="Google Shape;110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7"/>
          <p:cNvPicPr preferRelativeResize="0"/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8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Ailemle Eğitim Yolculuğum Kurulu		1/4</a:t>
            </a:r>
            <a:endParaRPr/>
          </a:p>
        </p:txBody>
      </p:sp>
      <p:sp>
        <p:nvSpPr>
          <p:cNvPr id="117" name="Google Shape;117;p18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TEGM’e bağlı </a:t>
            </a:r>
            <a:r>
              <a:rPr lang="tr"/>
              <a:t>okullarda “Ailemle Eğitim Yolculuğum Etkinlikler Kurulu” oluşturulur.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Okul yönetiminin kararıyla, bu kurulun görevlerini okulun “Sosyal Etkinlikler Kurulu” da yürütülebilir.</a:t>
            </a:r>
            <a:endParaRPr/>
          </a:p>
        </p:txBody>
      </p:sp>
      <p:pic>
        <p:nvPicPr>
          <p:cNvPr id="118" name="Google Shape;11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1825" y="3652450"/>
            <a:ext cx="1929575" cy="1295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19" name="Google Shape;119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Ailemle Eğitim Yolculuğum Kurulu		2/4</a:t>
            </a:r>
            <a:endParaRPr/>
          </a:p>
        </p:txBody>
      </p:sp>
      <p:sp>
        <p:nvSpPr>
          <p:cNvPr id="127" name="Google Shape;127;p19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Başkanlığını, okul müdürü veya okul müdürü tarafından görevlendirilen bir müdür yardımcısı üstlenir.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Kurul, aşağıdaki üyelerden oluşur: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Danışman Öğretmenler: Öğretmenler kurulunda belirlenmiş olan danışman öğretmenler arasından, eğitim kurumu müdürü tarafından seçilecek üç öğretmen.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Psikolojik Danışman ve Rehber Öğretmen: Öğrenci ve veli destek süreçlerine katkı sağlamak amacıyla kurulda yer alır.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Öğrenci Temsilcileri: Öğrenci kulübü temsilcilerinin kendi aralarından seçeceği iki öğrenci.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Veli Temsilcisi: Okul-aile birliği tarafından belirlenen bir veli, ailelerin proje kapsamındaki etkinliklere katkısını sağlamak amacıyla kurulda yer alır.</a:t>
            </a:r>
            <a:endParaRPr/>
          </a:p>
        </p:txBody>
      </p:sp>
      <p:pic>
        <p:nvPicPr>
          <p:cNvPr id="128" name="Google Shape;12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375" y="3930850"/>
            <a:ext cx="1515025" cy="10174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29" name="Google Shape;129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130" name="Google Shape;130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19"/>
          <p:cNvPicPr preferRelativeResize="0"/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0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Ailemle Eğitim Yolculuğum Kurulu		3/4</a:t>
            </a:r>
            <a:endParaRPr/>
          </a:p>
        </p:txBody>
      </p:sp>
      <p:sp>
        <p:nvSpPr>
          <p:cNvPr id="137" name="Google Shape;137;p20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Birleştirilmiş sınıf eğitim kurumlarında, bu etkinlikler mevcut öğretmenler ve okulun mevcut imkânları dâhilinde yürütülür.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Kurul, proje kapsamında aile katılımını güçlendiren ve öğrenci gelişimine katkı sağlayan sosyal etkinliklerin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planlanması,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uygulanması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ve değerlendirilmesi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tr"/>
              <a:t>sürecinde rol alır.</a:t>
            </a:r>
            <a:endParaRPr/>
          </a:p>
        </p:txBody>
      </p:sp>
      <p:pic>
        <p:nvPicPr>
          <p:cNvPr id="138" name="Google Shape;138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1825" y="3652450"/>
            <a:ext cx="1929575" cy="1295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39" name="Google Shape;13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140" name="Google Shape;14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p20"/>
          <p:cNvPicPr preferRelativeResize="0"/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1"/>
          <p:cNvSpPr txBox="1"/>
          <p:nvPr>
            <p:ph type="title"/>
          </p:nvPr>
        </p:nvSpPr>
        <p:spPr>
          <a:xfrm>
            <a:off x="311700" y="445025"/>
            <a:ext cx="8520600" cy="70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tr"/>
              <a:t>Ailemle Eğitim Yolculuğum Kurulu		4/4</a:t>
            </a:r>
            <a:endParaRPr/>
          </a:p>
        </p:txBody>
      </p:sp>
      <p:sp>
        <p:nvSpPr>
          <p:cNvPr id="147" name="Google Shape;147;p21"/>
          <p:cNvSpPr txBox="1"/>
          <p:nvPr>
            <p:ph idx="1" type="body"/>
          </p:nvPr>
        </p:nvSpPr>
        <p:spPr>
          <a:xfrm>
            <a:off x="311700" y="1266325"/>
            <a:ext cx="8520600" cy="330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Etkinliklerle ilgili planlama ve kararlar, okul müdürünün onayıyla yürürlüğe girer.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tr"/>
              <a:t>Kurul, etkinliklerin verimli bir şekilde yürütülmesi için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danışman öğretmenler,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öğretmenler,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öğrenciler,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okul aile birliği,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tr"/>
              <a:t>gönüllü veliler ile</a:t>
            </a:r>
            <a:endParaRPr/>
          </a:p>
          <a:p>
            <a:pPr indent="0" lvl="0" marL="9144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tr"/>
              <a:t>iş birliği yapar.</a:t>
            </a:r>
            <a:endParaRPr/>
          </a:p>
        </p:txBody>
      </p:sp>
      <p:pic>
        <p:nvPicPr>
          <p:cNvPr id="148" name="Google Shape;14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081825" y="3652450"/>
            <a:ext cx="1929575" cy="1295825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000000">
                <a:alpha val="50000"/>
              </a:srgbClr>
            </a:outerShdw>
          </a:effectLst>
        </p:spPr>
      </p:pic>
      <p:sp>
        <p:nvSpPr>
          <p:cNvPr id="149" name="Google Shape;149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tr"/>
              <a:t>‹#›</a:t>
            </a:fld>
            <a:endParaRPr/>
          </a:p>
        </p:txBody>
      </p:sp>
      <p:pic>
        <p:nvPicPr>
          <p:cNvPr id="150" name="Google Shape;15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166674" y="95775"/>
            <a:ext cx="854476" cy="846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21"/>
          <p:cNvPicPr preferRelativeResize="0"/>
          <p:nvPr/>
        </p:nvPicPr>
        <p:blipFill>
          <a:blip r:embed="rId5">
            <a:alphaModFix amt="51000"/>
          </a:blip>
          <a:stretch>
            <a:fillRect/>
          </a:stretch>
        </p:blipFill>
        <p:spPr>
          <a:xfrm>
            <a:off x="3364528" y="61275"/>
            <a:ext cx="2414950" cy="47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ropic">
  <a:themeElements>
    <a:clrScheme name="Tropic">
      <a:dk1>
        <a:srgbClr val="A1E8D9"/>
      </a:dk1>
      <a:lt1>
        <a:srgbClr val="FFFFFF"/>
      </a:lt1>
      <a:dk2>
        <a:srgbClr val="695D46"/>
      </a:dk2>
      <a:lt2>
        <a:srgbClr val="B3A77D"/>
      </a:lt2>
      <a:accent1>
        <a:srgbClr val="EF6C00"/>
      </a:accent1>
      <a:accent2>
        <a:srgbClr val="CE93D8"/>
      </a:accent2>
      <a:accent3>
        <a:srgbClr val="4DB6AC"/>
      </a:accent3>
      <a:accent4>
        <a:srgbClr val="FF9800"/>
      </a:accent4>
      <a:accent5>
        <a:srgbClr val="009668"/>
      </a:accent5>
      <a:accent6>
        <a:srgbClr val="EEFF41"/>
      </a:accent6>
      <a:hlink>
        <a:srgbClr val="009668"/>
      </a:hlink>
      <a:folHlink>
        <a:srgbClr val="00966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